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1"/>
  </p:notesMasterIdLst>
  <p:sldIdLst>
    <p:sldId id="434" r:id="rId2"/>
    <p:sldId id="515" r:id="rId3"/>
    <p:sldId id="553" r:id="rId4"/>
    <p:sldId id="421" r:id="rId5"/>
    <p:sldId id="461" r:id="rId6"/>
    <p:sldId id="544" r:id="rId7"/>
    <p:sldId id="459" r:id="rId8"/>
    <p:sldId id="257" r:id="rId9"/>
    <p:sldId id="460" r:id="rId10"/>
    <p:sldId id="450" r:id="rId11"/>
    <p:sldId id="487" r:id="rId12"/>
    <p:sldId id="370" r:id="rId13"/>
    <p:sldId id="371" r:id="rId14"/>
    <p:sldId id="372" r:id="rId15"/>
    <p:sldId id="373" r:id="rId16"/>
    <p:sldId id="554" r:id="rId17"/>
    <p:sldId id="555" r:id="rId18"/>
    <p:sldId id="556" r:id="rId19"/>
    <p:sldId id="261" r:id="rId20"/>
    <p:sldId id="262" r:id="rId21"/>
    <p:sldId id="263" r:id="rId22"/>
    <p:sldId id="264" r:id="rId23"/>
    <p:sldId id="265" r:id="rId24"/>
    <p:sldId id="420" r:id="rId25"/>
    <p:sldId id="517" r:id="rId26"/>
    <p:sldId id="275" r:id="rId27"/>
    <p:sldId id="259" r:id="rId28"/>
    <p:sldId id="479" r:id="rId29"/>
    <p:sldId id="258" r:id="rId30"/>
    <p:sldId id="266" r:id="rId31"/>
    <p:sldId id="267" r:id="rId32"/>
    <p:sldId id="268" r:id="rId33"/>
    <p:sldId id="269" r:id="rId34"/>
    <p:sldId id="486" r:id="rId35"/>
    <p:sldId id="272" r:id="rId36"/>
    <p:sldId id="271" r:id="rId37"/>
    <p:sldId id="306" r:id="rId38"/>
    <p:sldId id="480" r:id="rId39"/>
    <p:sldId id="538" r:id="rId40"/>
    <p:sldId id="545" r:id="rId41"/>
    <p:sldId id="481" r:id="rId42"/>
    <p:sldId id="537" r:id="rId43"/>
    <p:sldId id="314" r:id="rId44"/>
    <p:sldId id="304" r:id="rId45"/>
    <p:sldId id="543" r:id="rId46"/>
    <p:sldId id="311" r:id="rId47"/>
    <p:sldId id="312" r:id="rId48"/>
    <p:sldId id="313" r:id="rId49"/>
    <p:sldId id="282" r:id="rId50"/>
    <p:sldId id="550" r:id="rId51"/>
    <p:sldId id="532" r:id="rId52"/>
    <p:sldId id="533" r:id="rId53"/>
    <p:sldId id="534" r:id="rId54"/>
    <p:sldId id="535" r:id="rId55"/>
    <p:sldId id="536" r:id="rId56"/>
    <p:sldId id="542" r:id="rId57"/>
    <p:sldId id="283" r:id="rId58"/>
    <p:sldId id="482" r:id="rId59"/>
    <p:sldId id="549" r:id="rId60"/>
    <p:sldId id="285" r:id="rId61"/>
    <p:sldId id="539" r:id="rId62"/>
    <p:sldId id="483" r:id="rId63"/>
    <p:sldId id="289" r:id="rId64"/>
    <p:sldId id="290" r:id="rId65"/>
    <p:sldId id="291" r:id="rId66"/>
    <p:sldId id="292" r:id="rId67"/>
    <p:sldId id="375" r:id="rId68"/>
    <p:sldId id="376" r:id="rId69"/>
    <p:sldId id="378" r:id="rId70"/>
    <p:sldId id="379" r:id="rId71"/>
    <p:sldId id="380" r:id="rId72"/>
    <p:sldId id="294" r:id="rId73"/>
    <p:sldId id="295" r:id="rId74"/>
    <p:sldId id="296" r:id="rId75"/>
    <p:sldId id="302" r:id="rId76"/>
    <p:sldId id="297" r:id="rId77"/>
    <p:sldId id="541" r:id="rId78"/>
    <p:sldId id="298" r:id="rId79"/>
    <p:sldId id="299" r:id="rId80"/>
    <p:sldId id="300" r:id="rId81"/>
    <p:sldId id="301" r:id="rId82"/>
    <p:sldId id="546" r:id="rId83"/>
    <p:sldId id="478" r:id="rId84"/>
    <p:sldId id="531" r:id="rId85"/>
    <p:sldId id="287" r:id="rId86"/>
    <p:sldId id="462" r:id="rId87"/>
    <p:sldId id="476" r:id="rId88"/>
    <p:sldId id="548" r:id="rId89"/>
    <p:sldId id="464" r:id="rId90"/>
    <p:sldId id="465" r:id="rId91"/>
    <p:sldId id="279" r:id="rId92"/>
    <p:sldId id="445" r:id="rId93"/>
    <p:sldId id="469" r:id="rId94"/>
    <p:sldId id="448" r:id="rId95"/>
    <p:sldId id="470" r:id="rId96"/>
    <p:sldId id="463" r:id="rId97"/>
    <p:sldId id="276" r:id="rId98"/>
    <p:sldId id="451" r:id="rId99"/>
    <p:sldId id="452" r:id="rId100"/>
    <p:sldId id="552" r:id="rId101"/>
    <p:sldId id="453" r:id="rId102"/>
    <p:sldId id="454" r:id="rId103"/>
    <p:sldId id="455" r:id="rId104"/>
    <p:sldId id="456" r:id="rId105"/>
    <p:sldId id="558" r:id="rId106"/>
    <p:sldId id="559" r:id="rId107"/>
    <p:sldId id="457" r:id="rId108"/>
    <p:sldId id="284" r:id="rId109"/>
    <p:sldId id="467" r:id="rId110"/>
    <p:sldId id="522" r:id="rId111"/>
    <p:sldId id="468" r:id="rId112"/>
    <p:sldId id="466" r:id="rId113"/>
    <p:sldId id="443" r:id="rId114"/>
    <p:sldId id="458" r:id="rId115"/>
    <p:sldId id="474" r:id="rId116"/>
    <p:sldId id="319" r:id="rId117"/>
    <p:sldId id="551" r:id="rId118"/>
    <p:sldId id="557" r:id="rId119"/>
    <p:sldId id="547" r:id="rId1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A2F"/>
    <a:srgbClr val="FEE500"/>
    <a:srgbClr val="92162A"/>
    <a:srgbClr val="48063B"/>
    <a:srgbClr val="91EAD2"/>
    <a:srgbClr val="005EB5"/>
    <a:srgbClr val="CF003C"/>
    <a:srgbClr val="9DAFE2"/>
    <a:srgbClr val="00B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8"/>
    <p:restoredTop sz="73571"/>
  </p:normalViewPr>
  <p:slideViewPr>
    <p:cSldViewPr snapToGrid="0" snapToObjects="1">
      <p:cViewPr varScale="1">
        <p:scale>
          <a:sx n="68" d="100"/>
          <a:sy n="68" d="100"/>
        </p:scale>
        <p:origin x="22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64106D-E896-6141-8526-50EB180387FB}" type="datetimeFigureOut">
              <a:rPr lang="en-US" smtClean="0"/>
              <a:t>6/23/20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12ED2-D515-0D45-83F6-6929DBC59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666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lack_American_Sign_Language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31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169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5006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303F4-A659-424A-9CFB-EF47DB1B1F2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79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303F4-A659-424A-9CFB-EF47DB1B1F2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773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303F4-A659-424A-9CFB-EF47DB1B1F2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052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5326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1679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1680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303F4-A659-424A-9CFB-EF47DB1B1F2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5061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13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taken from </a:t>
            </a:r>
            <a:r>
              <a:rPr lang="en-US" dirty="0">
                <a:hlinkClick r:id="rId3"/>
              </a:rPr>
              <a:t>https://en.wikipedia.org/wiki/Black_American_Sign_Language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8322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6106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9644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303F4-A659-424A-9CFB-EF47DB1B1F2C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7077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303F4-A659-424A-9CFB-EF47DB1B1F2C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391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6796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303F4-A659-424A-9CFB-EF47DB1B1F2C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998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8204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B2482-2915-CD4A-ABCB-40467E2BC84B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5031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7967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303F4-A659-424A-9CFB-EF47DB1B1F2C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635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208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5659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623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0383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7905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5747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6971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45952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57034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5168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369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67585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53538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9373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25386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40865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77119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72494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9175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5986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89389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910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54898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7712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62448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0272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73131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66472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3943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7748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001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4339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877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sz="1200" dirty="0"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303F4-A659-424A-9CFB-EF47DB1B1F2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832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12ED2-D515-0D45-83F6-6929DBC5947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70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E8DF4C-80AE-A646-AB17-2D0AEBE84F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7A2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DC3777-C967-2548-982F-E6D04EDCBA8A}"/>
              </a:ext>
            </a:extLst>
          </p:cNvPr>
          <p:cNvSpPr/>
          <p:nvPr userDrawn="1"/>
        </p:nvSpPr>
        <p:spPr>
          <a:xfrm>
            <a:off x="578602" y="627236"/>
            <a:ext cx="11034793" cy="56035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Logo for OCALI with tagline Inspiring Change for People with Disabilities">
            <a:extLst>
              <a:ext uri="{FF2B5EF4-FFF2-40B4-BE49-F238E27FC236}">
                <a16:creationId xmlns:a16="http://schemas.microsoft.com/office/drawing/2014/main" id="{3D8711B3-643F-6940-9AB1-9985226620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60932" y="2377281"/>
            <a:ext cx="5670135" cy="210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132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Autofit/>
          </a:bodyPr>
          <a:lstStyle>
            <a:lvl1pPr algn="ctr">
              <a:defRPr sz="44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A6F19-C538-354C-872F-688D9AEBCB08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536A-605E-BF49-A2C3-F5D1EEF07DD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471A699-4A1C-6D4B-BC73-027F9CB141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" y="4343401"/>
            <a:ext cx="3429000" cy="166687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8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 algn="ctr">
              <a:defRPr sz="60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A6F19-C538-354C-872F-688D9AEBCB08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536A-605E-BF49-A2C3-F5D1EEF07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772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Autofit/>
          </a:bodyPr>
          <a:lstStyle>
            <a:lvl1pPr algn="ctr">
              <a:defRPr sz="44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A6F19-C538-354C-872F-688D9AEBCB08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536A-605E-BF49-A2C3-F5D1EEF07DD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471A699-4A1C-6D4B-BC73-027F9CB141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" y="4343401"/>
            <a:ext cx="3429000" cy="166687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178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Autofit/>
          </a:bodyPr>
          <a:lstStyle>
            <a:lvl1pPr algn="ctr">
              <a:defRPr sz="44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A6F19-C538-354C-872F-688D9AEBCB08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536A-605E-BF49-A2C3-F5D1EEF07DD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471A699-4A1C-6D4B-BC73-027F9CB141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" y="4343401"/>
            <a:ext cx="3429000" cy="166687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568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Autofit/>
          </a:bodyPr>
          <a:lstStyle>
            <a:lvl1pPr algn="ctr">
              <a:defRPr sz="44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A6F19-C538-354C-872F-688D9AEBCB08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536A-605E-BF49-A2C3-F5D1EEF07DD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471A699-4A1C-6D4B-BC73-027F9CB141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" y="4343401"/>
            <a:ext cx="3429000" cy="166687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589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Autofit/>
          </a:bodyPr>
          <a:lstStyle>
            <a:lvl1pPr algn="ctr">
              <a:defRPr sz="44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A6F19-C538-354C-872F-688D9AEBCB08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536A-605E-BF49-A2C3-F5D1EEF07DD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471A699-4A1C-6D4B-BC73-027F9CB141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" y="4343401"/>
            <a:ext cx="3429000" cy="166687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225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Autofit/>
          </a:bodyPr>
          <a:lstStyle>
            <a:lvl1pPr algn="ctr">
              <a:defRPr sz="44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306848" cy="369252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C3BA-058F-7346-A56F-E28844F43F9A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0AFA-7A4F-FE4C-87D0-9EBD11D4978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327AF2C-0643-4A44-9782-85134C63E34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83188" y="4852962"/>
            <a:ext cx="6170083" cy="107269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3512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0ACF7-C472-A54F-BEB1-047B4B989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 i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162D14-1F78-6746-B79E-5FF1E74D985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1849438"/>
            <a:ext cx="10515600" cy="4200525"/>
          </a:xfr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9463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OC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CBAB0D6-B7DF-6844-9694-4AD79B7DCA73}"/>
              </a:ext>
            </a:extLst>
          </p:cNvPr>
          <p:cNvSpPr txBox="1"/>
          <p:nvPr userDrawn="1"/>
        </p:nvSpPr>
        <p:spPr>
          <a:xfrm>
            <a:off x="583003" y="384864"/>
            <a:ext cx="110381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0" kern="1200" baseline="0" dirty="0">
                <a:solidFill>
                  <a:schemeClr val="tx1"/>
                </a:solidFill>
                <a:effectLst/>
                <a:latin typeface="Avenir LT Std 95 Black" panose="020B0503020203020204" pitchFamily="34" charset="0"/>
                <a:ea typeface="+mn-ea"/>
                <a:cs typeface="+mn-cs"/>
              </a:rPr>
              <a:t>About </a:t>
            </a:r>
            <a:r>
              <a:rPr lang="en-US" sz="3600" b="0" i="0" kern="1200" baseline="0" dirty="0">
                <a:solidFill>
                  <a:schemeClr val="tx1"/>
                </a:solidFill>
                <a:effectLst/>
                <a:latin typeface="Avenir LT Std 95 Black" panose="020B0503020203020204" pitchFamily="34" charset="0"/>
                <a:ea typeface="+mn-ea"/>
                <a:cs typeface="+mn-cs"/>
              </a:rPr>
              <a:t>OCALI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643B09-919B-F64E-BCAC-F0CED2FAFD8D}"/>
              </a:ext>
            </a:extLst>
          </p:cNvPr>
          <p:cNvSpPr txBox="1"/>
          <p:nvPr userDrawn="1"/>
        </p:nvSpPr>
        <p:spPr>
          <a:xfrm>
            <a:off x="583004" y="1399142"/>
            <a:ext cx="940929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0" kern="1200" dirty="0">
                <a:solidFill>
                  <a:schemeClr val="tx1"/>
                </a:solidFill>
                <a:effectLst/>
                <a:latin typeface="Avenir LT Std 95 Black" panose="020B0503020203020204" pitchFamily="34" charset="0"/>
                <a:ea typeface="+mn-ea"/>
                <a:cs typeface="+mn-cs"/>
              </a:rPr>
              <a:t>Vision - </a:t>
            </a:r>
            <a:r>
              <a:rPr lang="en-US" sz="2400" b="1" i="1" kern="1200" dirty="0">
                <a:solidFill>
                  <a:schemeClr val="tx1"/>
                </a:solidFill>
                <a:effectLst/>
                <a:latin typeface="Avenir LT Std 95 Black Oblique" panose="020B0503020203020204" pitchFamily="34" charset="0"/>
                <a:ea typeface="+mn-ea"/>
                <a:cs typeface="+mn-cs"/>
              </a:rPr>
              <a:t>Why We Do What We Do</a:t>
            </a:r>
          </a:p>
          <a:p>
            <a:r>
              <a:rPr lang="en-US" sz="2400" b="0" i="0" kern="1200" dirty="0">
                <a:solidFill>
                  <a:schemeClr val="tx1"/>
                </a:solidFill>
                <a:effectLst/>
                <a:latin typeface="Avenir LT Std 45 Book" panose="020B0502020203020204" pitchFamily="34" charset="0"/>
                <a:ea typeface="+mn-ea"/>
                <a:cs typeface="+mn-cs"/>
              </a:rPr>
              <a:t>People with disabilities have the opportunity to live their best lives.</a:t>
            </a:r>
          </a:p>
          <a:p>
            <a:endParaRPr lang="en-US" sz="2400" b="1" i="0" kern="1200" dirty="0">
              <a:solidFill>
                <a:schemeClr val="tx1"/>
              </a:solidFill>
              <a:effectLst/>
              <a:latin typeface="Avenir LT Std 95 Black" panose="020B0503020203020204" pitchFamily="34" charset="0"/>
              <a:ea typeface="+mn-ea"/>
              <a:cs typeface="+mn-cs"/>
            </a:endParaRPr>
          </a:p>
          <a:p>
            <a:r>
              <a:rPr lang="en-US" sz="2400" b="1" i="0" kern="1200" dirty="0">
                <a:solidFill>
                  <a:schemeClr val="tx1"/>
                </a:solidFill>
                <a:effectLst/>
                <a:latin typeface="Avenir LT Std 95 Black" panose="020B0503020203020204" pitchFamily="34" charset="0"/>
                <a:ea typeface="+mn-ea"/>
                <a:cs typeface="+mn-cs"/>
              </a:rPr>
              <a:t>Mission - </a:t>
            </a:r>
            <a:r>
              <a:rPr lang="en-US" sz="2400" b="1" i="1" kern="1200" dirty="0">
                <a:solidFill>
                  <a:schemeClr val="tx1"/>
                </a:solidFill>
                <a:effectLst/>
                <a:latin typeface="Avenir LT Std 95 Black Oblique" panose="020B0503020203020204" pitchFamily="34" charset="0"/>
                <a:ea typeface="+mn-ea"/>
                <a:cs typeface="+mn-cs"/>
              </a:rPr>
              <a:t>What We Do</a:t>
            </a:r>
          </a:p>
          <a:p>
            <a:r>
              <a:rPr lang="en-US" sz="2400" b="0" i="0" kern="1200" dirty="0">
                <a:solidFill>
                  <a:schemeClr val="tx1"/>
                </a:solidFill>
                <a:effectLst/>
                <a:latin typeface="Avenir LT Std 45 Book" panose="020B0502020203020204" pitchFamily="34" charset="0"/>
                <a:ea typeface="+mn-ea"/>
                <a:cs typeface="+mn-cs"/>
              </a:rPr>
              <a:t>OCALI inspires change and promotes access to opportunities for people with disabilities.</a:t>
            </a:r>
          </a:p>
          <a:p>
            <a:endParaRPr lang="en-US" sz="2400" b="1" i="0" kern="1200" dirty="0">
              <a:solidFill>
                <a:schemeClr val="tx1"/>
              </a:solidFill>
              <a:effectLst/>
              <a:latin typeface="Avenir LT Std 95 Black" panose="020B0503020203020204" pitchFamily="34" charset="0"/>
              <a:ea typeface="+mn-ea"/>
              <a:cs typeface="+mn-cs"/>
            </a:endParaRPr>
          </a:p>
          <a:p>
            <a:r>
              <a:rPr lang="en-US" sz="2400" b="1" i="0" kern="1200" dirty="0">
                <a:solidFill>
                  <a:schemeClr val="tx1"/>
                </a:solidFill>
                <a:effectLst/>
                <a:latin typeface="Avenir LT Std 95 Black" panose="020B0503020203020204" pitchFamily="34" charset="0"/>
                <a:ea typeface="+mn-ea"/>
                <a:cs typeface="+mn-cs"/>
              </a:rPr>
              <a:t>Action - </a:t>
            </a:r>
            <a:r>
              <a:rPr lang="en-US" sz="2400" b="1" i="1" kern="1200" dirty="0">
                <a:solidFill>
                  <a:schemeClr val="tx1"/>
                </a:solidFill>
                <a:effectLst/>
                <a:latin typeface="Avenir LT Std 95 Black Oblique" panose="020B0503020203020204" pitchFamily="34" charset="0"/>
                <a:ea typeface="+mn-ea"/>
                <a:cs typeface="+mn-cs"/>
              </a:rPr>
              <a:t>How We Do What We Do</a:t>
            </a:r>
          </a:p>
          <a:p>
            <a:r>
              <a:rPr lang="en-US" sz="2400" b="0" i="0" kern="1200" dirty="0">
                <a:solidFill>
                  <a:schemeClr val="tx1"/>
                </a:solidFill>
                <a:effectLst/>
                <a:latin typeface="Avenir LT Std 45 Book" panose="020B0502020203020204" pitchFamily="34" charset="0"/>
                <a:ea typeface="+mn-ea"/>
                <a:cs typeface="+mn-cs"/>
              </a:rPr>
              <a:t>OCALI informs public policy and develops and deploys practices grounded in linking research to real life.</a:t>
            </a:r>
          </a:p>
          <a:p>
            <a:endParaRPr lang="en-US" b="0" i="0" dirty="0">
              <a:latin typeface="Avenir LT Std 45 Book" panose="020B0502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380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ATA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9DEAC33-EAC6-A04C-BEE0-43B656B5F2A9}"/>
              </a:ext>
            </a:extLst>
          </p:cNvPr>
          <p:cNvSpPr txBox="1"/>
          <p:nvPr userDrawn="1"/>
        </p:nvSpPr>
        <p:spPr>
          <a:xfrm>
            <a:off x="583003" y="384864"/>
            <a:ext cx="110381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0" kern="1200" baseline="0" dirty="0">
                <a:solidFill>
                  <a:schemeClr val="tx1"/>
                </a:solidFill>
                <a:effectLst/>
                <a:latin typeface="Avenir LT Std 95 Black" panose="020B0503020203020204" pitchFamily="34" charset="0"/>
                <a:ea typeface="+mn-ea"/>
                <a:cs typeface="+mn-cs"/>
              </a:rPr>
              <a:t>About </a:t>
            </a:r>
            <a:r>
              <a:rPr lang="en-US" sz="3600" b="0" i="0" kern="1200" baseline="0" dirty="0">
                <a:solidFill>
                  <a:schemeClr val="tx1"/>
                </a:solidFill>
                <a:effectLst/>
                <a:latin typeface="Avenir LT Std 95 Black" panose="020B0503020203020204" pitchFamily="34" charset="0"/>
                <a:ea typeface="+mn-ea"/>
                <a:cs typeface="+mn-cs"/>
              </a:rPr>
              <a:t>the Assistive Technology &amp; Accessible Educational Materials Center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F8E409-5CEA-554F-8669-2EBF390850E4}"/>
              </a:ext>
            </a:extLst>
          </p:cNvPr>
          <p:cNvSpPr txBox="1"/>
          <p:nvPr userDrawn="1"/>
        </p:nvSpPr>
        <p:spPr>
          <a:xfrm>
            <a:off x="583004" y="1862192"/>
            <a:ext cx="10011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i="0" kern="1200" dirty="0">
                <a:solidFill>
                  <a:schemeClr val="tx1"/>
                </a:solidFill>
                <a:effectLst/>
                <a:latin typeface="Avenir LT Std 45 Book" panose="020B0502020203020204" pitchFamily="34" charset="0"/>
                <a:ea typeface="+mn-ea"/>
                <a:cs typeface="+mn-cs"/>
              </a:rPr>
              <a:t>The AT &amp; AEM Center is a centralized, responsive resource center that empowers individuals with disabilities by providing accessible educational materials, access to assistive technologies and highly specialized technical assistance and professional development support.</a:t>
            </a:r>
            <a:endParaRPr lang="en-US" sz="2800" b="0" i="0" dirty="0">
              <a:latin typeface="Avenir LT Std 45 Book" panose="020B0502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23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CALI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174FCB-3CBE-BE44-A71D-0ACF592F1357}"/>
              </a:ext>
            </a:extLst>
          </p:cNvPr>
          <p:cNvSpPr txBox="1"/>
          <p:nvPr userDrawn="1"/>
        </p:nvSpPr>
        <p:spPr>
          <a:xfrm>
            <a:off x="583003" y="384864"/>
            <a:ext cx="110381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0" kern="1200" baseline="0" dirty="0">
                <a:solidFill>
                  <a:schemeClr val="tx1"/>
                </a:solidFill>
                <a:effectLst/>
                <a:latin typeface="Avenir LT Std 95 Black" panose="020B0503020203020204" pitchFamily="34" charset="0"/>
                <a:ea typeface="+mn-ea"/>
                <a:cs typeface="+mn-cs"/>
              </a:rPr>
              <a:t>OCALI Centers</a:t>
            </a:r>
          </a:p>
          <a:p>
            <a:endParaRPr lang="en-US" dirty="0"/>
          </a:p>
        </p:txBody>
      </p:sp>
      <p:pic>
        <p:nvPicPr>
          <p:cNvPr id="4" name="Picture 3" descr="Logo for ASD Strategies in Action Autism Certification Center">
            <a:extLst>
              <a:ext uri="{FF2B5EF4-FFF2-40B4-BE49-F238E27FC236}">
                <a16:creationId xmlns:a16="http://schemas.microsoft.com/office/drawing/2014/main" id="{1857C3EB-1680-7E41-9092-B53D6F7B7C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04479" y="3832656"/>
            <a:ext cx="2422748" cy="929944"/>
          </a:xfrm>
          <a:prstGeom prst="rect">
            <a:avLst/>
          </a:prstGeom>
        </p:spPr>
      </p:pic>
      <p:pic>
        <p:nvPicPr>
          <p:cNvPr id="5" name="Picture 4" descr="Logo for Assistive Technology and Accessible Educational Materials Center">
            <a:extLst>
              <a:ext uri="{FF2B5EF4-FFF2-40B4-BE49-F238E27FC236}">
                <a16:creationId xmlns:a16="http://schemas.microsoft.com/office/drawing/2014/main" id="{20076D5F-F04C-304D-9949-676BB92371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90192" y="2688249"/>
            <a:ext cx="3072111" cy="768028"/>
          </a:xfrm>
          <a:prstGeom prst="rect">
            <a:avLst/>
          </a:prstGeom>
        </p:spPr>
      </p:pic>
      <p:pic>
        <p:nvPicPr>
          <p:cNvPr id="6" name="Picture 5" descr="Logo for Autism Center">
            <a:extLst>
              <a:ext uri="{FF2B5EF4-FFF2-40B4-BE49-F238E27FC236}">
                <a16:creationId xmlns:a16="http://schemas.microsoft.com/office/drawing/2014/main" id="{D536E8EA-E69D-FE47-9BC6-CD75DB75D3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44716" y="1647220"/>
            <a:ext cx="2939006" cy="774178"/>
          </a:xfrm>
          <a:prstGeom prst="rect">
            <a:avLst/>
          </a:prstGeom>
        </p:spPr>
      </p:pic>
      <p:pic>
        <p:nvPicPr>
          <p:cNvPr id="7" name="Picture 6" descr="Logo for Center for the Young Child">
            <a:extLst>
              <a:ext uri="{FF2B5EF4-FFF2-40B4-BE49-F238E27FC236}">
                <a16:creationId xmlns:a16="http://schemas.microsoft.com/office/drawing/2014/main" id="{AB9CA40B-CDA8-D743-B010-4B7483262B4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4717" y="2688248"/>
            <a:ext cx="2915660" cy="768028"/>
          </a:xfrm>
          <a:prstGeom prst="rect">
            <a:avLst/>
          </a:prstGeom>
        </p:spPr>
      </p:pic>
      <p:pic>
        <p:nvPicPr>
          <p:cNvPr id="8" name="Picture 7" descr="Logo for Family Center">
            <a:extLst>
              <a:ext uri="{FF2B5EF4-FFF2-40B4-BE49-F238E27FC236}">
                <a16:creationId xmlns:a16="http://schemas.microsoft.com/office/drawing/2014/main" id="{B79B85B2-F4FB-FD43-83B1-ECE1DAE202E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4716" y="3832656"/>
            <a:ext cx="2680568" cy="706101"/>
          </a:xfrm>
          <a:prstGeom prst="rect">
            <a:avLst/>
          </a:prstGeom>
        </p:spPr>
      </p:pic>
      <p:pic>
        <p:nvPicPr>
          <p:cNvPr id="9" name="Picture 8" descr="Logo for Lending Library">
            <a:extLst>
              <a:ext uri="{FF2B5EF4-FFF2-40B4-BE49-F238E27FC236}">
                <a16:creationId xmlns:a16="http://schemas.microsoft.com/office/drawing/2014/main" id="{696A9474-7B56-EA42-9097-22999D2D008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293689" y="4959923"/>
            <a:ext cx="2811313" cy="1116764"/>
          </a:xfrm>
          <a:prstGeom prst="rect">
            <a:avLst/>
          </a:prstGeom>
        </p:spPr>
      </p:pic>
      <p:pic>
        <p:nvPicPr>
          <p:cNvPr id="10" name="Picture 9" descr="Logo for Lifespan Transition Center">
            <a:extLst>
              <a:ext uri="{FF2B5EF4-FFF2-40B4-BE49-F238E27FC236}">
                <a16:creationId xmlns:a16="http://schemas.microsoft.com/office/drawing/2014/main" id="{069619A1-6887-374B-A07C-49EA1E049775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59544" y="1647220"/>
            <a:ext cx="3066255" cy="749221"/>
          </a:xfrm>
          <a:prstGeom prst="rect">
            <a:avLst/>
          </a:prstGeom>
        </p:spPr>
      </p:pic>
      <p:pic>
        <p:nvPicPr>
          <p:cNvPr id="11" name="Picture 10" descr="Logo for the Outreach Center for Deafness and Blindness">
            <a:extLst>
              <a:ext uri="{FF2B5EF4-FFF2-40B4-BE49-F238E27FC236}">
                <a16:creationId xmlns:a16="http://schemas.microsoft.com/office/drawing/2014/main" id="{8ED11C21-5C6C-2548-9845-CB86F55BBB6B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10441" y="1647220"/>
            <a:ext cx="3333450" cy="632463"/>
          </a:xfrm>
          <a:prstGeom prst="rect">
            <a:avLst/>
          </a:prstGeom>
        </p:spPr>
      </p:pic>
      <p:pic>
        <p:nvPicPr>
          <p:cNvPr id="12" name="Picture 11" descr="Logo for Teaching Diverse Learners Center">
            <a:extLst>
              <a:ext uri="{FF2B5EF4-FFF2-40B4-BE49-F238E27FC236}">
                <a16:creationId xmlns:a16="http://schemas.microsoft.com/office/drawing/2014/main" id="{F9F2A386-C33F-7447-AC7F-94B2FF9DBA8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059544" y="2688248"/>
            <a:ext cx="2894838" cy="749742"/>
          </a:xfrm>
          <a:prstGeom prst="rect">
            <a:avLst/>
          </a:prstGeom>
        </p:spPr>
      </p:pic>
      <p:pic>
        <p:nvPicPr>
          <p:cNvPr id="13" name="Picture 12" descr="Logo for Universal Design for Learning Center">
            <a:extLst>
              <a:ext uri="{FF2B5EF4-FFF2-40B4-BE49-F238E27FC236}">
                <a16:creationId xmlns:a16="http://schemas.microsoft.com/office/drawing/2014/main" id="{4D53BF76-CE6A-BC4E-B004-54DB7D0C0225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059544" y="3832656"/>
            <a:ext cx="3235786" cy="751538"/>
          </a:xfrm>
          <a:prstGeom prst="rect">
            <a:avLst/>
          </a:prstGeom>
        </p:spPr>
      </p:pic>
      <p:pic>
        <p:nvPicPr>
          <p:cNvPr id="14" name="Picture 13" descr="OCALICON logo">
            <a:extLst>
              <a:ext uri="{FF2B5EF4-FFF2-40B4-BE49-F238E27FC236}">
                <a16:creationId xmlns:a16="http://schemas.microsoft.com/office/drawing/2014/main" id="{E013B3EB-2DA3-AD48-B5F6-DB11E957C2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4351427" y="5116037"/>
            <a:ext cx="2567104" cy="392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659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6FE8DDE-2644-B248-9E9C-590BFFCD53E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B4D92D-AA3B-D648-8E3D-5EB5CD789C2F}"/>
              </a:ext>
            </a:extLst>
          </p:cNvPr>
          <p:cNvSpPr/>
          <p:nvPr userDrawn="1"/>
        </p:nvSpPr>
        <p:spPr>
          <a:xfrm>
            <a:off x="578602" y="627236"/>
            <a:ext cx="11034793" cy="56035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31C16-2003-C742-9504-98E6F8F4F9DE}"/>
              </a:ext>
            </a:extLst>
          </p:cNvPr>
          <p:cNvSpPr txBox="1"/>
          <p:nvPr userDrawn="1"/>
        </p:nvSpPr>
        <p:spPr>
          <a:xfrm>
            <a:off x="4085419" y="1825625"/>
            <a:ext cx="40211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i="0" dirty="0">
                <a:solidFill>
                  <a:schemeClr val="bg1"/>
                </a:solidFill>
                <a:latin typeface="Avenir LT Std 95 Black" panose="020B0503020203020204" pitchFamily="34" charset="0"/>
              </a:rPr>
              <a:t>Thank You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EC1F82-2A31-7446-A0CD-9CE5BA30D15A}"/>
              </a:ext>
            </a:extLst>
          </p:cNvPr>
          <p:cNvSpPr txBox="1"/>
          <p:nvPr userDrawn="1"/>
        </p:nvSpPr>
        <p:spPr>
          <a:xfrm>
            <a:off x="3754912" y="3429117"/>
            <a:ext cx="46821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i="0" dirty="0">
                <a:solidFill>
                  <a:schemeClr val="bg1"/>
                </a:solidFill>
                <a:latin typeface="Avenir LT Std 65 Medium" panose="020B0503020203020204" pitchFamily="34" charset="0"/>
              </a:rPr>
              <a:t>visit us at </a:t>
            </a:r>
            <a:r>
              <a:rPr lang="en-US" sz="4800" b="1" i="0" dirty="0" err="1">
                <a:solidFill>
                  <a:schemeClr val="bg1"/>
                </a:solidFill>
                <a:latin typeface="Avenir LT Std 65 Medium" panose="020B0503020203020204" pitchFamily="34" charset="0"/>
              </a:rPr>
              <a:t>www.ocali.org</a:t>
            </a:r>
            <a:endParaRPr lang="en-US" sz="4800" b="1" i="0" dirty="0">
              <a:solidFill>
                <a:schemeClr val="bg1"/>
              </a:solidFill>
              <a:latin typeface="Avenir LT Std 65 Medium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821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0DE96-A573-C745-B03D-2F29EAF66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B064BF-83B5-E949-89E6-8EA79DA3E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E728EF-6EB5-D046-B8FA-BD4ADC9B4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7E2B-0B7B-434A-9694-04545BAC597E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6C8CFB-2F5B-B34D-9C9D-E5FF1BE38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A745D1-0A44-6B48-963D-4202D7019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EBF4-F061-C648-9549-0F69403E89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741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B3E66-965E-9B47-AD01-3664D160C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924EB-559C-994A-8AD9-769BB7505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D43E49-709E-884F-A2E0-1ED0A2C2E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A995F1-3464-F741-B344-FEA333611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7E2B-0B7B-434A-9694-04545BAC597E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77FB65-9694-2A41-B0FF-1EC83A05E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0CD0F0-0AF1-1A4C-8D76-93A50C66B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EBF4-F061-C648-9549-0F69403E89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7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4CB43-1A45-3D4E-A411-4E6E64F57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Autofit/>
          </a:bodyPr>
          <a:lstStyle>
            <a:lvl1pPr algn="ctr">
              <a:defRPr sz="44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672522-DA9F-E442-8C20-DB22C28EA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325249-C0BE-1D41-A088-AF6063C340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00A13C-12D9-0A4F-BFA7-1E2A65B07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7E2B-0B7B-434A-9694-04545BAC597E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07FD5E-9C3C-5040-9B71-E745A8874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1240F-D7BC-EF4F-AD40-D305E7ECA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EBF4-F061-C648-9549-0F69403E89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42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7D553B-FFC0-FD4C-9BF6-3942D505F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D2EC07-72EC-F941-8B3A-5364E335FF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2A0764E-AAA1-5845-9839-022F9B4CC2B3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6507946"/>
            <a:ext cx="4981903" cy="0"/>
          </a:xfrm>
          <a:prstGeom prst="line">
            <a:avLst/>
          </a:prstGeom>
          <a:ln w="12700">
            <a:solidFill>
              <a:srgbClr val="FF7A2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4B77C91-6EF2-5F44-B655-45864D3A32E2}"/>
              </a:ext>
            </a:extLst>
          </p:cNvPr>
          <p:cNvCxnSpPr>
            <a:cxnSpLocks/>
          </p:cNvCxnSpPr>
          <p:nvPr userDrawn="1"/>
        </p:nvCxnSpPr>
        <p:spPr>
          <a:xfrm flipH="1">
            <a:off x="7125799" y="6507946"/>
            <a:ext cx="5066201" cy="0"/>
          </a:xfrm>
          <a:prstGeom prst="line">
            <a:avLst/>
          </a:prstGeom>
          <a:ln w="12700">
            <a:solidFill>
              <a:srgbClr val="FF7A2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8B2F8C33-F343-B240-95C3-D8C3DE4A4B29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5145170" y="6267720"/>
            <a:ext cx="1921805" cy="480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4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hyperlink" Target="https://www.onlineocr.net/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4.sv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tif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sv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_DTZNBefLHjMfysNbiD9Zo6y8aFd9FOP/view?usp=sharing" TargetMode="External"/><Relationship Id="rId2" Type="http://schemas.openxmlformats.org/officeDocument/2006/relationships/hyperlink" Target="https://docs.google.com/document/d/132lbymx3Oz9nOmrTevH_NcVU_tavov6uuk-CvTqU044/edit?usp=sharing" TargetMode="External"/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5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sv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8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hyperlink" Target="https://ataem.org/best-2019-2024/professional-development" TargetMode="External"/><Relationship Id="rId2" Type="http://schemas.openxmlformats.org/officeDocument/2006/relationships/hyperlink" Target="https://ataem.org/best-2019-2024/archived-documents-and-handouts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9.svg"/><Relationship Id="rId4" Type="http://schemas.openxmlformats.org/officeDocument/2006/relationships/image" Target="../media/image98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sv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0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www2.leeward.hawaii.edu/emc/course-in-a-nutshell-webaccessibility-day3" TargetMode="Externa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s://poet.diagramcenter.org/how.html" TargetMode="Externa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sv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2.sv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ebaim.org/resources/contrastchecker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ccessibility.oit.ncsu.edu/tools/color-contrast-chrome/" TargetMode="External"/><Relationship Id="rId4" Type="http://schemas.openxmlformats.org/officeDocument/2006/relationships/hyperlink" Target="https://developer.paciellogroup.com/resources/contrastanalyser/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colorsafe.co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sv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1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4.sv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tif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60F84-8BF3-7C4C-A104-C82316C86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2778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/>
              <a:t>Introduction to Creating </a:t>
            </a:r>
            <a:br>
              <a:rPr lang="en-US" sz="4800" b="1" dirty="0"/>
            </a:br>
            <a:r>
              <a:rPr lang="en-US" sz="4800" b="1" dirty="0"/>
              <a:t>Accessible Documents with </a:t>
            </a:r>
            <a:br>
              <a:rPr lang="en-US" sz="4800" b="1" dirty="0"/>
            </a:br>
            <a:r>
              <a:rPr lang="en-US" sz="4800" b="1" dirty="0"/>
              <a:t>Word and Adobe Acrobat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4FA7C-BDE4-544C-86DB-59655E5495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05200" y="3874593"/>
            <a:ext cx="5181600" cy="151718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Rachel Schultz, M.A.</a:t>
            </a:r>
          </a:p>
          <a:p>
            <a:pPr marL="0" indent="0" algn="ctr">
              <a:buNone/>
            </a:pPr>
            <a:r>
              <a:rPr lang="en-US" dirty="0"/>
              <a:t>AT&amp;AEM Center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460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E0DB7-94AD-DE43-8AF4-F11D71555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General Compliance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B8A30D-8638-144D-BF66-DA63A718AAD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Section 508 of the Rehabilitation Act</a:t>
            </a:r>
          </a:p>
          <a:p>
            <a:pPr lvl="1"/>
            <a:r>
              <a:rPr lang="en-US" sz="3200" dirty="0"/>
              <a:t>Requirements to make ICT and content accessible</a:t>
            </a:r>
          </a:p>
          <a:p>
            <a:r>
              <a:rPr lang="en-US" sz="3200" dirty="0"/>
              <a:t>Web Content Accessibility Guidelines (WCAG)</a:t>
            </a:r>
          </a:p>
          <a:p>
            <a:pPr lvl="1"/>
            <a:r>
              <a:rPr lang="en-US" sz="3200" dirty="0"/>
              <a:t>Referenced in 508</a:t>
            </a:r>
          </a:p>
          <a:p>
            <a:r>
              <a:rPr lang="en-US" sz="3200" dirty="0"/>
              <a:t>PDF/UA – ISO 14289</a:t>
            </a:r>
          </a:p>
          <a:p>
            <a:pPr lvl="1"/>
            <a:r>
              <a:rPr lang="en-US" sz="3200" dirty="0"/>
              <a:t>Referenced in WCAG</a:t>
            </a:r>
          </a:p>
          <a:p>
            <a:pPr lvl="1"/>
            <a:r>
              <a:rPr lang="en-US" sz="3200" dirty="0"/>
              <a:t>Subset of ISO 32000 (PDF Standard)</a:t>
            </a:r>
          </a:p>
        </p:txBody>
      </p:sp>
    </p:spTree>
    <p:extLst>
      <p:ext uri="{BB962C8B-B14F-4D97-AF65-F5344CB8AC3E}">
        <p14:creationId xmlns:p14="http://schemas.microsoft.com/office/powerpoint/2010/main" val="40399722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2654C-B6DD-4B4E-ABDB-874287F76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Follow Along 5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F7125-2545-B94C-B17B-E9C0F07031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Watch me complete the OCR in Adobe</a:t>
            </a:r>
          </a:p>
          <a:p>
            <a:r>
              <a:rPr lang="en-US" dirty="0"/>
              <a:t>Then we will all try completing an </a:t>
            </a:r>
            <a:r>
              <a:rPr lang="en-US" dirty="0">
                <a:hlinkClick r:id="rId2"/>
              </a:rPr>
              <a:t>OCR using a free tool</a:t>
            </a:r>
            <a:endParaRPr lang="en-US" dirty="0"/>
          </a:p>
        </p:txBody>
      </p:sp>
      <p:pic>
        <p:nvPicPr>
          <p:cNvPr id="6" name="Content Placeholder 5" descr="illustration of a laptop with the universal Internet sign on screen">
            <a:extLst>
              <a:ext uri="{FF2B5EF4-FFF2-40B4-BE49-F238E27FC236}">
                <a16:creationId xmlns:a16="http://schemas.microsoft.com/office/drawing/2014/main" id="{9E605BB2-BD3A-D145-814A-6954A533AEA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02462" y="1525822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350418465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7C380-DAA5-2E4C-8815-65E8A4135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2. Fillable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65AF99-EA2C-AE49-B9F3-6D454FE2A6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690688"/>
            <a:ext cx="5181600" cy="4351338"/>
          </a:xfrm>
        </p:spPr>
        <p:txBody>
          <a:bodyPr>
            <a:normAutofit/>
          </a:bodyPr>
          <a:lstStyle/>
          <a:p>
            <a:r>
              <a:rPr lang="en-US" sz="3200" dirty="0"/>
              <a:t>Prepare Form Tool</a:t>
            </a:r>
          </a:p>
          <a:p>
            <a:pPr lvl="1"/>
            <a:r>
              <a:rPr lang="en-US" sz="3200" dirty="0"/>
              <a:t>Add form fields prior to tagging</a:t>
            </a:r>
          </a:p>
        </p:txBody>
      </p:sp>
      <p:pic>
        <p:nvPicPr>
          <p:cNvPr id="6" name="Content Placeholder 5" descr="OCALI's Multimedia Relese Form showing fillable form fields." title="Form">
            <a:extLst>
              <a:ext uri="{FF2B5EF4-FFF2-40B4-BE49-F238E27FC236}">
                <a16:creationId xmlns:a16="http://schemas.microsoft.com/office/drawing/2014/main" id="{DEBE8C1A-D8D7-4247-A85D-01827F84894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7309152" y="1690688"/>
            <a:ext cx="3362397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344111069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CBD7F-50C7-DB41-8DA0-90DEE08AC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3. Hyperlinks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F03297-3277-DD43-B51F-9665840729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sz="3200" dirty="0"/>
              <a:t>Edit PDF Tool</a:t>
            </a:r>
          </a:p>
          <a:p>
            <a:pPr lvl="1"/>
            <a:r>
              <a:rPr lang="en-US" sz="3200" dirty="0"/>
              <a:t>Add links prior to tagging the document</a:t>
            </a:r>
          </a:p>
        </p:txBody>
      </p:sp>
      <p:pic>
        <p:nvPicPr>
          <p:cNvPr id="7" name="Content Placeholder 6" descr="Link options within Edit PDF: Add/Edit Link, Auto-Create Web Links from URLs, Remove Web Links, Append All Links, View Links" title="Link">
            <a:extLst>
              <a:ext uri="{FF2B5EF4-FFF2-40B4-BE49-F238E27FC236}">
                <a16:creationId xmlns:a16="http://schemas.microsoft.com/office/drawing/2014/main" id="{AB90C6D2-5277-C34F-9EBF-6230DC4501D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433860"/>
            <a:ext cx="5181600" cy="3134867"/>
          </a:xfrm>
          <a:noFill/>
        </p:spPr>
      </p:pic>
    </p:spTree>
    <p:extLst>
      <p:ext uri="{BB962C8B-B14F-4D97-AF65-F5344CB8AC3E}">
        <p14:creationId xmlns:p14="http://schemas.microsoft.com/office/powerpoint/2010/main" val="105122702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772AF-3B5C-564C-8A57-5C6A510B6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4. Multi-media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6A42A-2CAA-A340-A6B7-81E9E92AEE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54374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Ensure that any embedded multi-media is accessible</a:t>
            </a:r>
          </a:p>
          <a:p>
            <a:pPr lvl="1"/>
            <a:r>
              <a:rPr lang="en-US" sz="2800" dirty="0"/>
              <a:t>Captions</a:t>
            </a:r>
          </a:p>
          <a:p>
            <a:pPr lvl="1"/>
            <a:r>
              <a:rPr lang="en-US" sz="2800" dirty="0"/>
              <a:t>Audio Descriptions</a:t>
            </a:r>
          </a:p>
          <a:p>
            <a:pPr lvl="1"/>
            <a:r>
              <a:rPr lang="en-US" sz="2800" dirty="0"/>
              <a:t>Alternate Text</a:t>
            </a:r>
          </a:p>
          <a:p>
            <a:pPr lvl="1"/>
            <a:r>
              <a:rPr lang="en-US" sz="2800" dirty="0"/>
              <a:t>Color Contrast</a:t>
            </a:r>
          </a:p>
          <a:p>
            <a:pPr lvl="1"/>
            <a:endParaRPr lang="en-US" sz="2800" dirty="0"/>
          </a:p>
        </p:txBody>
      </p:sp>
      <p:pic>
        <p:nvPicPr>
          <p:cNvPr id="5" name="Content Placeholder 4" descr="Audio Description logo" title="AD">
            <a:extLst>
              <a:ext uri="{FF2B5EF4-FFF2-40B4-BE49-F238E27FC236}">
                <a16:creationId xmlns:a16="http://schemas.microsoft.com/office/drawing/2014/main" id="{55EF3131-22D5-C847-A8AF-5E0BAA812BF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615003" y="1825625"/>
            <a:ext cx="3323666" cy="3323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75275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153F5-9B93-D64F-92D6-5955D6973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5. Tagging the Document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480572-323D-5D4D-B0EF-21BE709133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Tagging within the Tag Tree</a:t>
            </a:r>
          </a:p>
          <a:p>
            <a:r>
              <a:rPr lang="en-US" dirty="0"/>
              <a:t>Select the </a:t>
            </a:r>
            <a:r>
              <a:rPr lang="en-US" b="1" dirty="0"/>
              <a:t>Tags</a:t>
            </a:r>
            <a:r>
              <a:rPr lang="en-US" dirty="0"/>
              <a:t> panel – right click on </a:t>
            </a:r>
            <a:r>
              <a:rPr lang="en-US" b="1" dirty="0"/>
              <a:t>No Tags Available </a:t>
            </a:r>
            <a:r>
              <a:rPr lang="en-US" dirty="0"/>
              <a:t>– select </a:t>
            </a:r>
            <a:r>
              <a:rPr lang="en-US" b="1" dirty="0"/>
              <a:t>Add Tags to Document</a:t>
            </a:r>
          </a:p>
        </p:txBody>
      </p:sp>
      <p:pic>
        <p:nvPicPr>
          <p:cNvPr id="6" name="Content Placeholder 5" descr="Tags Panel showing No Tags available and options after right clicking: Create Tags Root, Add Tags to Document" title="Tags Panel">
            <a:extLst>
              <a:ext uri="{FF2B5EF4-FFF2-40B4-BE49-F238E27FC236}">
                <a16:creationId xmlns:a16="http://schemas.microsoft.com/office/drawing/2014/main" id="{B50B3974-785C-3145-9866-58632B01B18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r="-2" b="30088"/>
          <a:stretch/>
        </p:blipFill>
        <p:spPr>
          <a:xfrm>
            <a:off x="6726836" y="1690688"/>
            <a:ext cx="5181600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223344523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5D058-5894-D54A-84CB-A942BA917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Wait, What’s a Tag?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642E598-5E42-4A46-892B-D8B845BE36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7700" y="1495841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AT devices use tags to access content</a:t>
            </a:r>
          </a:p>
          <a:p>
            <a:r>
              <a:rPr lang="en-US" dirty="0"/>
              <a:t>Each element, such as text or images has a tag</a:t>
            </a:r>
          </a:p>
          <a:p>
            <a:r>
              <a:rPr lang="en-US" dirty="0"/>
              <a:t>Tags identify the type of content</a:t>
            </a:r>
          </a:p>
          <a:p>
            <a:r>
              <a:rPr lang="en-US" dirty="0"/>
              <a:t>Tags arrange the document content into a structured reading order</a:t>
            </a:r>
          </a:p>
          <a:p>
            <a:r>
              <a:rPr lang="en-US" dirty="0"/>
              <a:t>Tags support navigation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9FE5C6F-9EFD-D640-BCBF-053FF1A116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52962" y="1492093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296437099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7911E-EF3E-994D-9645-5EB7D89CF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Semantic Mark-Up and Tag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7A01C-3AD5-1E4A-95AF-99CB8912B66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hlinkClick r:id="rId2"/>
              </a:rPr>
              <a:t>semantic markup </a:t>
            </a:r>
            <a:r>
              <a:rPr lang="en-US" dirty="0"/>
              <a:t>for tags can be simple to learn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E12E82-7DAF-7443-B2CB-C9A537DF295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hlinkClick r:id="rId3"/>
              </a:rPr>
              <a:t>Practice Document for Accessibility</a:t>
            </a:r>
            <a:r>
              <a:rPr lang="en-US" dirty="0"/>
              <a:t> from the AT&amp;AEM Center is a good example of correct tagging</a:t>
            </a:r>
          </a:p>
        </p:txBody>
      </p:sp>
    </p:spTree>
    <p:extLst>
      <p:ext uri="{BB962C8B-B14F-4D97-AF65-F5344CB8AC3E}">
        <p14:creationId xmlns:p14="http://schemas.microsoft.com/office/powerpoint/2010/main" val="403329455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B6A2A-4783-854B-8ABD-A75EB21B5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6. Retagging an Edited Document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9F010-C8FD-F04D-B345-3DB14ED3E2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9475" y="1866900"/>
            <a:ext cx="4010025" cy="4268788"/>
          </a:xfrm>
        </p:spPr>
        <p:txBody>
          <a:bodyPr wrap="square" anchor="t">
            <a:normAutofit/>
          </a:bodyPr>
          <a:lstStyle/>
          <a:p>
            <a:r>
              <a:rPr lang="en-US" sz="3200" dirty="0"/>
              <a:t>Edits to a tagged PDF typically require retagging of the document</a:t>
            </a:r>
          </a:p>
          <a:p>
            <a:pPr lvl="1"/>
            <a:endParaRPr lang="en-US" sz="28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64BFF2-B4F1-7649-9D48-CB95CA8B46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96706" y="1866900"/>
            <a:ext cx="6340475" cy="42687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Things that will not corrupt the tag tree:</a:t>
            </a:r>
          </a:p>
          <a:p>
            <a:pPr lvl="1"/>
            <a:r>
              <a:rPr lang="en-US" sz="2800" dirty="0"/>
              <a:t>Reorganize</a:t>
            </a:r>
          </a:p>
          <a:p>
            <a:pPr lvl="1"/>
            <a:r>
              <a:rPr lang="en-US" sz="2800" dirty="0"/>
              <a:t>Move pages</a:t>
            </a:r>
          </a:p>
          <a:p>
            <a:pPr lvl="1"/>
            <a:r>
              <a:rPr lang="en-US" sz="2800" dirty="0"/>
              <a:t>Insert a tagged page</a:t>
            </a:r>
          </a:p>
          <a:p>
            <a:pPr lvl="1"/>
            <a:r>
              <a:rPr lang="en-US" sz="2800" dirty="0"/>
              <a:t>Delete a tagged page</a:t>
            </a:r>
          </a:p>
        </p:txBody>
      </p:sp>
    </p:spTree>
    <p:extLst>
      <p:ext uri="{BB962C8B-B14F-4D97-AF65-F5344CB8AC3E}">
        <p14:creationId xmlns:p14="http://schemas.microsoft.com/office/powerpoint/2010/main" val="198981459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9921" y="2146861"/>
            <a:ext cx="8457079" cy="1867926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ea typeface="Avenir Book" charset="0"/>
                <a:cs typeface="Avenir Book" charset="0"/>
              </a:rPr>
              <a:t>Accessibility Features </a:t>
            </a:r>
            <a:br>
              <a:rPr lang="en-US" sz="5400" b="1" dirty="0">
                <a:ea typeface="Avenir Book" charset="0"/>
                <a:cs typeface="Avenir Book" charset="0"/>
              </a:rPr>
            </a:br>
            <a:r>
              <a:rPr lang="en-US" sz="5400" b="1" dirty="0">
                <a:ea typeface="Avenir Book" charset="0"/>
                <a:cs typeface="Avenir Book" charset="0"/>
              </a:rPr>
              <a:t>and Tools</a:t>
            </a:r>
          </a:p>
        </p:txBody>
      </p:sp>
    </p:spTree>
    <p:extLst>
      <p:ext uri="{BB962C8B-B14F-4D97-AF65-F5344CB8AC3E}">
        <p14:creationId xmlns:p14="http://schemas.microsoft.com/office/powerpoint/2010/main" val="61311024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94364-1CDC-6042-983A-9C4BA3425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Action Wizard Tool – Make Accessible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F9DD69-6AF8-894F-8857-5016D58573B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Needs to be done on untagged document</a:t>
            </a:r>
          </a:p>
          <a:p>
            <a:r>
              <a:rPr lang="en-US" dirty="0"/>
              <a:t>Document Properties</a:t>
            </a:r>
          </a:p>
          <a:p>
            <a:r>
              <a:rPr lang="en-US" dirty="0"/>
              <a:t>Recognize Text</a:t>
            </a:r>
          </a:p>
          <a:p>
            <a:r>
              <a:rPr lang="en-US" dirty="0"/>
              <a:t>Form Fields</a:t>
            </a:r>
          </a:p>
          <a:p>
            <a:r>
              <a:rPr lang="en-US" dirty="0"/>
              <a:t>Language</a:t>
            </a:r>
          </a:p>
          <a:p>
            <a:r>
              <a:rPr lang="en-US" dirty="0"/>
              <a:t>Alternative Text</a:t>
            </a:r>
          </a:p>
          <a:p>
            <a:r>
              <a:rPr lang="en-US" dirty="0"/>
              <a:t>Accessibility Check</a:t>
            </a:r>
          </a:p>
        </p:txBody>
      </p:sp>
      <p:pic>
        <p:nvPicPr>
          <p:cNvPr id="6" name="Content Placeholder 5" descr="Action Wizard Tool icon and text" title="Action Wizard">
            <a:extLst>
              <a:ext uri="{FF2B5EF4-FFF2-40B4-BE49-F238E27FC236}">
                <a16:creationId xmlns:a16="http://schemas.microsoft.com/office/drawing/2014/main" id="{89B74998-644F-774D-8106-C313957A5C4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827276" y="2714625"/>
            <a:ext cx="5247124" cy="1324769"/>
          </a:xfrm>
        </p:spPr>
      </p:pic>
    </p:spTree>
    <p:extLst>
      <p:ext uri="{BB962C8B-B14F-4D97-AF65-F5344CB8AC3E}">
        <p14:creationId xmlns:p14="http://schemas.microsoft.com/office/powerpoint/2010/main" val="4035206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E0DB7-94AD-DE43-8AF4-F11D71555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K-12 Compliance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B8A30D-8638-144D-BF66-DA63A718AAD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199" y="1504664"/>
            <a:ext cx="10749197" cy="4988211"/>
          </a:xfrm>
        </p:spPr>
        <p:txBody>
          <a:bodyPr>
            <a:normAutofit/>
          </a:bodyPr>
          <a:lstStyle/>
          <a:p>
            <a:r>
              <a:rPr lang="en-US" sz="3200" dirty="0"/>
              <a:t>IDEA and NIMAS</a:t>
            </a:r>
          </a:p>
          <a:p>
            <a:pPr lvl="1"/>
            <a:r>
              <a:rPr lang="en-US" sz="2800" dirty="0"/>
              <a:t>“</a:t>
            </a:r>
            <a:r>
              <a:rPr lang="en-US" sz="2800" i="1" dirty="0"/>
              <a:t>provide specialized formats of print instructional materials to blind and other print disabled persons in a timely manner.”</a:t>
            </a:r>
          </a:p>
          <a:p>
            <a:r>
              <a:rPr lang="en-US" sz="3200" dirty="0"/>
              <a:t>Marrakesh Treaty</a:t>
            </a:r>
          </a:p>
          <a:p>
            <a:pPr lvl="1"/>
            <a:r>
              <a:rPr lang="en-US" sz="2800" dirty="0"/>
              <a:t>Adopted in 2013 by International World Intellectual Property Organization (WIPO)</a:t>
            </a:r>
          </a:p>
          <a:p>
            <a:pPr lvl="1"/>
            <a:r>
              <a:rPr lang="en-US" sz="2800" dirty="0"/>
              <a:t>Incorporated into U.S. Law in 2018 – eligible person and accessible formats</a:t>
            </a:r>
          </a:p>
          <a:p>
            <a:r>
              <a:rPr lang="en-US" sz="3600" dirty="0"/>
              <a:t>Section 504 of the Rehabilitation Act</a:t>
            </a:r>
          </a:p>
          <a:p>
            <a:pPr lvl="2"/>
            <a:r>
              <a:rPr lang="en-US" sz="2800" dirty="0"/>
              <a:t>Prohibits discrimination for institutions receiving federal funds</a:t>
            </a:r>
          </a:p>
          <a:p>
            <a:pPr marL="914400" lvl="2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4884227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91DD9-30FF-D841-ABE2-21A0CF4F9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Accessibility Tool – </a:t>
            </a:r>
            <a:r>
              <a:rPr lang="en-US" b="1" dirty="0" err="1"/>
              <a:t>Autotag</a:t>
            </a:r>
            <a:r>
              <a:rPr lang="en-US" b="1" dirty="0"/>
              <a:t> Document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8D473-CCC5-E84F-A23A-2CFA33E4CC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10159" y="3034493"/>
            <a:ext cx="5590735" cy="1325563"/>
          </a:xfrm>
        </p:spPr>
        <p:txBody>
          <a:bodyPr/>
          <a:lstStyle/>
          <a:p>
            <a:r>
              <a:rPr lang="en-US" sz="3200" dirty="0"/>
              <a:t>Open the </a:t>
            </a:r>
            <a:r>
              <a:rPr lang="en-US" sz="3200" b="1" dirty="0"/>
              <a:t>Accessibility Tool </a:t>
            </a:r>
            <a:r>
              <a:rPr lang="en-US" sz="3200" dirty="0"/>
              <a:t>– select </a:t>
            </a:r>
            <a:r>
              <a:rPr lang="en-US" sz="3200" b="1" dirty="0" err="1"/>
              <a:t>Autotag</a:t>
            </a:r>
            <a:r>
              <a:rPr lang="en-US" sz="3200" b="1" dirty="0"/>
              <a:t> Document</a:t>
            </a:r>
            <a:endParaRPr lang="en-US" dirty="0"/>
          </a:p>
        </p:txBody>
      </p:sp>
      <p:pic>
        <p:nvPicPr>
          <p:cNvPr id="8" name="Content Placeholder 7" descr="Accessibility tool options within Adobe, Autotag Document is at the top">
            <a:extLst>
              <a:ext uri="{FF2B5EF4-FFF2-40B4-BE49-F238E27FC236}">
                <a16:creationId xmlns:a16="http://schemas.microsoft.com/office/drawing/2014/main" id="{4BE12D8F-1B37-1742-851E-18EF66B3704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715456" y="1825625"/>
            <a:ext cx="2095669" cy="4352544"/>
          </a:xfrm>
        </p:spPr>
      </p:pic>
    </p:spTree>
    <p:extLst>
      <p:ext uri="{BB962C8B-B14F-4D97-AF65-F5344CB8AC3E}">
        <p14:creationId xmlns:p14="http://schemas.microsoft.com/office/powerpoint/2010/main" val="238712437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3DEA-50C7-C54E-926E-57FEB1E1A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Accessibility Tool – </a:t>
            </a:r>
            <a:br>
              <a:rPr lang="en-US" b="1"/>
            </a:br>
            <a:r>
              <a:rPr lang="en-US" b="1"/>
              <a:t>Set Alternative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66840-1875-BE47-AA31-05B09132CE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Open the </a:t>
            </a:r>
            <a:r>
              <a:rPr lang="en-US" b="1" dirty="0"/>
              <a:t>Accessibility Tool </a:t>
            </a:r>
            <a:r>
              <a:rPr lang="en-US" dirty="0"/>
              <a:t>– select </a:t>
            </a:r>
            <a:r>
              <a:rPr lang="en-US" b="1" dirty="0"/>
              <a:t>Alternate Text </a:t>
            </a:r>
            <a:r>
              <a:rPr lang="en-US" dirty="0"/>
              <a:t>– select </a:t>
            </a:r>
            <a:r>
              <a:rPr lang="en-US" b="1" dirty="0"/>
              <a:t>OK</a:t>
            </a:r>
            <a:r>
              <a:rPr lang="en-US" dirty="0"/>
              <a:t> – use the arrows to navigate between images and set </a:t>
            </a:r>
            <a:r>
              <a:rPr lang="en-US" b="1" dirty="0"/>
              <a:t>Alt Text</a:t>
            </a:r>
          </a:p>
        </p:txBody>
      </p:sp>
      <p:pic>
        <p:nvPicPr>
          <p:cNvPr id="6" name="Content Placeholder 5" descr="Set Alternate Text with Action Wizard showing image 2 of 4, unpopulated box for decorative figure, alt text entered for image" title="Alt Text">
            <a:extLst>
              <a:ext uri="{FF2B5EF4-FFF2-40B4-BE49-F238E27FC236}">
                <a16:creationId xmlns:a16="http://schemas.microsoft.com/office/drawing/2014/main" id="{1DCA27C9-AA6E-AD46-88B8-E35F514602B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76935" y="1690688"/>
            <a:ext cx="5181600" cy="3834004"/>
          </a:xfrm>
          <a:noFill/>
        </p:spPr>
      </p:pic>
    </p:spTree>
    <p:extLst>
      <p:ext uri="{BB962C8B-B14F-4D97-AF65-F5344CB8AC3E}">
        <p14:creationId xmlns:p14="http://schemas.microsoft.com/office/powerpoint/2010/main" val="301058587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91DD9-30FF-D841-ABE2-21A0CF4F9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Accessibility Tool – Full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8D473-CCC5-E84F-A23A-2CFA33E4CC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/>
              <a:t>Open the </a:t>
            </a:r>
            <a:r>
              <a:rPr lang="en-US" b="1"/>
              <a:t>Accessibility Tool </a:t>
            </a:r>
            <a:r>
              <a:rPr lang="en-US"/>
              <a:t>– select </a:t>
            </a:r>
            <a:r>
              <a:rPr lang="en-US" b="1"/>
              <a:t>Full Check </a:t>
            </a:r>
            <a:r>
              <a:rPr lang="en-US"/>
              <a:t>– select </a:t>
            </a:r>
            <a:r>
              <a:rPr lang="en-US" b="1"/>
              <a:t>Start Checking</a:t>
            </a:r>
            <a:r>
              <a:rPr lang="en-US"/>
              <a:t> – use the reports in the Navigation Pane to review the document</a:t>
            </a:r>
            <a:endParaRPr lang="en-US" b="1"/>
          </a:p>
          <a:p>
            <a:endParaRPr lang="en-US" dirty="0"/>
          </a:p>
        </p:txBody>
      </p:sp>
      <p:pic>
        <p:nvPicPr>
          <p:cNvPr id="6" name="Content Placeholder 5" descr="Accessibility Checker results in panel: document 2 issues, page content 2 issues, forms, alt text, tables, lists, headings" title="Accessibility Checker">
            <a:extLst>
              <a:ext uri="{FF2B5EF4-FFF2-40B4-BE49-F238E27FC236}">
                <a16:creationId xmlns:a16="http://schemas.microsoft.com/office/drawing/2014/main" id="{48C7CD59-9E93-134A-A731-AF033F73FBD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419524" y="1825625"/>
            <a:ext cx="2686951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378790077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DFAE9-26BE-D749-81F4-846D78ED6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220980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US" sz="5400" dirty="0"/>
              <a:t>Additional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80785917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C9797-C1D5-F243-994A-181209D2F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Basic Tips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86DA8-3289-534D-82BA-AFD1E070421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Artifacts</a:t>
            </a:r>
          </a:p>
          <a:p>
            <a:pPr lvl="1"/>
            <a:r>
              <a:rPr lang="en-US" dirty="0"/>
              <a:t>Content that does not provide meaningful information should be tagged as an artifact, removing it from the tag tree</a:t>
            </a:r>
          </a:p>
          <a:p>
            <a:r>
              <a:rPr lang="en-US" dirty="0"/>
              <a:t>Excessive Paragraph Tags</a:t>
            </a:r>
          </a:p>
          <a:p>
            <a:pPr lvl="1"/>
            <a:r>
              <a:rPr lang="en-US" dirty="0"/>
              <a:t>Empty paragraph tags should be set to artifacts</a:t>
            </a:r>
          </a:p>
          <a:p>
            <a:pPr lvl="1"/>
            <a:r>
              <a:rPr lang="en-US" dirty="0"/>
              <a:t>Lines of text that can be combined into one paragraph tag should be combined</a:t>
            </a:r>
          </a:p>
          <a:p>
            <a:r>
              <a:rPr lang="en-US" dirty="0"/>
              <a:t>Custom Tags</a:t>
            </a:r>
          </a:p>
          <a:p>
            <a:pPr lvl="1"/>
            <a:r>
              <a:rPr lang="en-US" dirty="0"/>
              <a:t>Ensure you are using the correct tags ‘codes’, Adobe allows for custom tags, which are not universally recognized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37641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04C24-9AB6-424E-9D8F-2DE2D4AEE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Basic Tips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D654A0-A469-5A4A-8A64-B9361661DD4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Adobe occasionally crashes</a:t>
            </a:r>
          </a:p>
          <a:p>
            <a:pPr lvl="1"/>
            <a:r>
              <a:rPr lang="en-US" dirty="0"/>
              <a:t>Limit the number of documents open at one time</a:t>
            </a:r>
          </a:p>
          <a:p>
            <a:pPr lvl="1"/>
            <a:r>
              <a:rPr lang="en-US" dirty="0"/>
              <a:t>Save often</a:t>
            </a:r>
          </a:p>
          <a:p>
            <a:r>
              <a:rPr lang="en-US" dirty="0"/>
              <a:t>Adobe does not always allow to ‘undo’</a:t>
            </a:r>
          </a:p>
          <a:p>
            <a:pPr lvl="1"/>
            <a:r>
              <a:rPr lang="en-US" dirty="0"/>
              <a:t>Save before trying something new or completing a task that you are unsure of</a:t>
            </a:r>
          </a:p>
        </p:txBody>
      </p:sp>
    </p:spTree>
    <p:extLst>
      <p:ext uri="{BB962C8B-B14F-4D97-AF65-F5344CB8AC3E}">
        <p14:creationId xmlns:p14="http://schemas.microsoft.com/office/powerpoint/2010/main" val="1559941475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55DA9-597B-064B-980D-D685B5F89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979" y="1853829"/>
            <a:ext cx="10515600" cy="2857791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latin typeface="Avenir LT Std 55 Roman" panose="020B0503020203020204" pitchFamily="34" charset="0"/>
              </a:rPr>
              <a:t>Questions or comments?</a:t>
            </a:r>
          </a:p>
        </p:txBody>
      </p:sp>
      <p:pic>
        <p:nvPicPr>
          <p:cNvPr id="12" name="Content Placeholder 11" title="AT&amp;AEM Center">
            <a:extLst>
              <a:ext uri="{FF2B5EF4-FFF2-40B4-BE49-F238E27FC236}">
                <a16:creationId xmlns:a16="http://schemas.microsoft.com/office/drawing/2014/main" id="{D86B1BE7-7601-A244-8D95-7D34B3A2839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50376" y="546053"/>
            <a:ext cx="4244454" cy="1061114"/>
          </a:xfrm>
        </p:spPr>
      </p:pic>
      <p:pic>
        <p:nvPicPr>
          <p:cNvPr id="8" name="Content Placeholder 7" descr="OCALI logo" title="OCALI">
            <a:extLst>
              <a:ext uri="{FF2B5EF4-FFF2-40B4-BE49-F238E27FC236}">
                <a16:creationId xmlns:a16="http://schemas.microsoft.com/office/drawing/2014/main" id="{B6C2D4DB-9573-DB49-AEAC-7C727CD8426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797836" y="546053"/>
            <a:ext cx="4874909" cy="929896"/>
          </a:xfrm>
        </p:spPr>
      </p:pic>
    </p:spTree>
    <p:extLst>
      <p:ext uri="{BB962C8B-B14F-4D97-AF65-F5344CB8AC3E}">
        <p14:creationId xmlns:p14="http://schemas.microsoft.com/office/powerpoint/2010/main" val="209957414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FC90D-828A-894C-AB7F-13D9B2D27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Final Chat 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4DA7E-FD69-C344-A2B7-9EAC54D114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Chat the three top things you wrote down on you’re A-Z chart (and include any from X, Y, or Z)</a:t>
            </a:r>
          </a:p>
        </p:txBody>
      </p:sp>
      <p:pic>
        <p:nvPicPr>
          <p:cNvPr id="6" name="Content Placeholder 5" descr="Chat">
            <a:extLst>
              <a:ext uri="{FF2B5EF4-FFF2-40B4-BE49-F238E27FC236}">
                <a16:creationId xmlns:a16="http://schemas.microsoft.com/office/drawing/2014/main" id="{CBBD9519-F68E-0441-A334-51CF5E67D3D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87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2464745783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EF1D9-C273-A14C-89F8-BB044CB0F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You Made It!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FD2DF65-0AD9-49A8-8D92-B46142EDAE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8003" y="1690688"/>
            <a:ext cx="5181600" cy="4351338"/>
          </a:xfrm>
        </p:spPr>
        <p:txBody>
          <a:bodyPr/>
          <a:lstStyle/>
          <a:p>
            <a:r>
              <a:rPr lang="en-US" dirty="0"/>
              <a:t>Thank you so much for spending your morning with me!</a:t>
            </a:r>
          </a:p>
          <a:p>
            <a:r>
              <a:rPr lang="en-US" dirty="0"/>
              <a:t>If you’d like to access materials from this portion of today’s webinar, they will be posted on the </a:t>
            </a:r>
            <a:r>
              <a:rPr lang="en-US" dirty="0">
                <a:hlinkClick r:id="rId2"/>
              </a:rPr>
              <a:t>AT&amp;AEM’s Documents and Handouts </a:t>
            </a:r>
            <a:r>
              <a:rPr lang="en-US" dirty="0"/>
              <a:t>webpage.</a:t>
            </a:r>
          </a:p>
          <a:p>
            <a:r>
              <a:rPr lang="en-US" dirty="0"/>
              <a:t>You can also find </a:t>
            </a:r>
            <a:r>
              <a:rPr lang="en-US" dirty="0">
                <a:hlinkClick r:id="rId3"/>
              </a:rPr>
              <a:t>BEST Professional Development Activities </a:t>
            </a:r>
            <a:r>
              <a:rPr lang="en-US" dirty="0"/>
              <a:t>on our webpage!</a:t>
            </a:r>
          </a:p>
        </p:txBody>
      </p:sp>
      <p:pic>
        <p:nvPicPr>
          <p:cNvPr id="6" name="Content Placeholder 5" descr="Podium tiered to 3 levels, each with an illustrated person">
            <a:extLst>
              <a:ext uri="{FF2B5EF4-FFF2-40B4-BE49-F238E27FC236}">
                <a16:creationId xmlns:a16="http://schemas.microsoft.com/office/drawing/2014/main" id="{6BC4AC0B-5811-2C46-B551-1B9CCD44AD8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1711" y="2095448"/>
            <a:ext cx="3630795" cy="3630795"/>
          </a:xfrm>
        </p:spPr>
      </p:pic>
    </p:spTree>
    <p:extLst>
      <p:ext uri="{BB962C8B-B14F-4D97-AF65-F5344CB8AC3E}">
        <p14:creationId xmlns:p14="http://schemas.microsoft.com/office/powerpoint/2010/main" val="3222224137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55DA9-597B-064B-980D-D685B5F89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979" y="1853829"/>
            <a:ext cx="10515600" cy="2857791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dirty="0">
                <a:latin typeface="Avenir LT Std 55 Roman" panose="020B0503020203020204" pitchFamily="34" charset="0"/>
              </a:rPr>
              <a:t>Rachel Schultz</a:t>
            </a:r>
            <a:br>
              <a:rPr lang="en-US" sz="5400" b="1" dirty="0">
                <a:latin typeface="Avenir LT Std 55 Roman" panose="020B0503020203020204" pitchFamily="34" charset="0"/>
              </a:rPr>
            </a:br>
            <a:r>
              <a:rPr lang="en-US" sz="5400" b="1" dirty="0">
                <a:latin typeface="Avenir LT Std 55 Roman" panose="020B0503020203020204" pitchFamily="34" charset="0"/>
              </a:rPr>
              <a:t>rachel_schultz@ocali.org</a:t>
            </a:r>
          </a:p>
        </p:txBody>
      </p:sp>
      <p:pic>
        <p:nvPicPr>
          <p:cNvPr id="12" name="Content Placeholder 11" title="AT&amp;AEM Center">
            <a:extLst>
              <a:ext uri="{FF2B5EF4-FFF2-40B4-BE49-F238E27FC236}">
                <a16:creationId xmlns:a16="http://schemas.microsoft.com/office/drawing/2014/main" id="{D86B1BE7-7601-A244-8D95-7D34B3A2839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50376" y="546053"/>
            <a:ext cx="4244454" cy="1061114"/>
          </a:xfrm>
        </p:spPr>
      </p:pic>
      <p:pic>
        <p:nvPicPr>
          <p:cNvPr id="8" name="Content Placeholder 7" descr="OCALI logo" title="OCALI">
            <a:extLst>
              <a:ext uri="{FF2B5EF4-FFF2-40B4-BE49-F238E27FC236}">
                <a16:creationId xmlns:a16="http://schemas.microsoft.com/office/drawing/2014/main" id="{B6C2D4DB-9573-DB49-AEAC-7C727CD8426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797836" y="546053"/>
            <a:ext cx="4874909" cy="929896"/>
          </a:xfrm>
        </p:spPr>
      </p:pic>
    </p:spTree>
    <p:extLst>
      <p:ext uri="{BB962C8B-B14F-4D97-AF65-F5344CB8AC3E}">
        <p14:creationId xmlns:p14="http://schemas.microsoft.com/office/powerpoint/2010/main" val="2434823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36137-4BC1-6C43-B9DD-F50114DD1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Screen Reader User Survey</a:t>
            </a:r>
          </a:p>
        </p:txBody>
      </p:sp>
      <p:pic>
        <p:nvPicPr>
          <p:cNvPr id="7" name="Content Placeholder 6" descr="Clipboard with pencil" title="Survey">
            <a:extLst>
              <a:ext uri="{FF2B5EF4-FFF2-40B4-BE49-F238E27FC236}">
                <a16:creationId xmlns:a16="http://schemas.microsoft.com/office/drawing/2014/main" id="{96F42D7F-D40D-644E-B532-0B13870D4BD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53331" y="1825625"/>
            <a:ext cx="4351338" cy="4351338"/>
          </a:xfr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02E63-3CE5-4F49-9C1E-521FF06CCA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/>
              <a:t>Survey on Screen Reader Users:</a:t>
            </a:r>
          </a:p>
          <a:p>
            <a:pPr lvl="1"/>
            <a:r>
              <a:rPr lang="en-US" sz="2800"/>
              <a:t>87.6% reported a disability</a:t>
            </a:r>
          </a:p>
          <a:p>
            <a:pPr lvl="1"/>
            <a:r>
              <a:rPr lang="en-US" sz="2800"/>
              <a:t>12.4% reported no disability</a:t>
            </a:r>
          </a:p>
          <a:p>
            <a:pPr marL="0" indent="0">
              <a:buNone/>
            </a:pPr>
            <a:r>
              <a:rPr lang="en-US"/>
              <a:t>Source: </a:t>
            </a:r>
            <a:r>
              <a:rPr lang="en-US" err="1"/>
              <a:t>WebAim</a:t>
            </a:r>
            <a:r>
              <a:rPr lang="en-US"/>
              <a:t> Screen Reader User Survey #8 Results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062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65A4A-2EF4-8749-A085-882A14E52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Disabilities Reported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A58F0C-C16B-2B44-A348-3D8B818330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1849438"/>
            <a:ext cx="10515600" cy="4200525"/>
          </a:xfrm>
        </p:spPr>
        <p:txBody>
          <a:bodyPr numCol="2">
            <a:normAutofit/>
          </a:bodyPr>
          <a:lstStyle/>
          <a:p>
            <a:r>
              <a:rPr lang="en-US" dirty="0"/>
              <a:t>Disabilities Reported:</a:t>
            </a:r>
          </a:p>
          <a:p>
            <a:pPr lvl="1"/>
            <a:r>
              <a:rPr lang="en-US" sz="2800" dirty="0"/>
              <a:t>Blindness – 76%</a:t>
            </a:r>
          </a:p>
          <a:p>
            <a:pPr lvl="1"/>
            <a:r>
              <a:rPr lang="en-US" sz="2800" dirty="0"/>
              <a:t>Visually Impaired – 18.5%</a:t>
            </a:r>
          </a:p>
          <a:p>
            <a:pPr lvl="1"/>
            <a:r>
              <a:rPr lang="en-US" sz="2800" dirty="0"/>
              <a:t>Cognitive – 3.3%</a:t>
            </a:r>
          </a:p>
          <a:p>
            <a:pPr lvl="1"/>
            <a:r>
              <a:rPr lang="en-US" sz="2800" dirty="0"/>
              <a:t>Deafness/HH – 6%</a:t>
            </a:r>
          </a:p>
          <a:p>
            <a:pPr lvl="1"/>
            <a:r>
              <a:rPr lang="en-US" sz="2800" dirty="0"/>
              <a:t>Motor – 2%</a:t>
            </a:r>
          </a:p>
          <a:p>
            <a:pPr lvl="1">
              <a:spcAft>
                <a:spcPts val="1200"/>
              </a:spcAft>
            </a:pPr>
            <a:r>
              <a:rPr lang="en-US" sz="2800" dirty="0"/>
              <a:t>Other – 3.7%</a:t>
            </a:r>
          </a:p>
          <a:p>
            <a:pPr lvl="1"/>
            <a:endParaRPr lang="en-US" sz="2800" dirty="0"/>
          </a:p>
          <a:p>
            <a:pPr lvl="1"/>
            <a:r>
              <a:rPr lang="en-US" sz="2800" dirty="0"/>
              <a:t>Multiple Disabilities – 15.8%</a:t>
            </a:r>
          </a:p>
          <a:p>
            <a:pPr lvl="1"/>
            <a:r>
              <a:rPr lang="en-US" sz="2800" dirty="0"/>
              <a:t>Deafblind – 4.7%</a:t>
            </a:r>
          </a:p>
          <a:p>
            <a:pPr marL="0" indent="0">
              <a:buNone/>
            </a:pPr>
            <a:r>
              <a:rPr lang="en-US" dirty="0"/>
              <a:t>Source: </a:t>
            </a:r>
            <a:r>
              <a:rPr lang="en-US" dirty="0" err="1"/>
              <a:t>WebAim</a:t>
            </a:r>
            <a:r>
              <a:rPr lang="en-US" dirty="0"/>
              <a:t> Screen Reader User Survey #8 Results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054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F9B55-C8B6-6848-9575-8BBF09AED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Screen Reader Proficiency</a:t>
            </a:r>
          </a:p>
        </p:txBody>
      </p:sp>
      <p:pic>
        <p:nvPicPr>
          <p:cNvPr id="6" name="Content Placeholder 5" descr="Tablet with text to speech icons" title="Screen Reader">
            <a:extLst>
              <a:ext uri="{FF2B5EF4-FFF2-40B4-BE49-F238E27FC236}">
                <a16:creationId xmlns:a16="http://schemas.microsoft.com/office/drawing/2014/main" id="{6180F698-8ADB-C349-B5DC-864C7DC3E05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53331" y="1825625"/>
            <a:ext cx="4351338" cy="4351338"/>
          </a:xfr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A8DA12-C276-1A46-A8F2-3E6B9FEF5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/>
              <a:t>Advanced</a:t>
            </a:r>
          </a:p>
          <a:p>
            <a:pPr lvl="1"/>
            <a:r>
              <a:rPr lang="en-US" sz="2800"/>
              <a:t>62.2%</a:t>
            </a:r>
          </a:p>
          <a:p>
            <a:r>
              <a:rPr lang="en-US"/>
              <a:t>Intermediate</a:t>
            </a:r>
          </a:p>
          <a:p>
            <a:pPr lvl="1"/>
            <a:r>
              <a:rPr lang="en-US" sz="2800"/>
              <a:t>32.4%</a:t>
            </a:r>
          </a:p>
          <a:p>
            <a:r>
              <a:rPr lang="en-US"/>
              <a:t>Beginner</a:t>
            </a:r>
          </a:p>
          <a:p>
            <a:pPr lvl="1"/>
            <a:r>
              <a:rPr lang="en-US" sz="2800"/>
              <a:t>5.4%</a:t>
            </a:r>
          </a:p>
          <a:p>
            <a:pPr marL="0" indent="0">
              <a:buNone/>
            </a:pPr>
            <a:r>
              <a:rPr lang="en-US"/>
              <a:t>Source: </a:t>
            </a:r>
            <a:r>
              <a:rPr lang="en-US" err="1"/>
              <a:t>WebAim</a:t>
            </a:r>
            <a:r>
              <a:rPr lang="en-US"/>
              <a:t> Screen Reader User Survey #8 Results</a:t>
            </a:r>
          </a:p>
        </p:txBody>
      </p:sp>
    </p:spTree>
    <p:extLst>
      <p:ext uri="{BB962C8B-B14F-4D97-AF65-F5344CB8AC3E}">
        <p14:creationId xmlns:p14="http://schemas.microsoft.com/office/powerpoint/2010/main" val="501079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2FCB5-168B-CD45-B17D-5D1AAA75E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Internet Proficiency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A44523-9703-7B46-8711-A7FF48AF7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/>
              <a:t>Advanced</a:t>
            </a:r>
          </a:p>
          <a:p>
            <a:pPr lvl="1"/>
            <a:r>
              <a:rPr lang="en-US" sz="2800"/>
              <a:t>76%</a:t>
            </a:r>
          </a:p>
          <a:p>
            <a:r>
              <a:rPr lang="en-US"/>
              <a:t>Intermediate</a:t>
            </a:r>
          </a:p>
          <a:p>
            <a:pPr lvl="1"/>
            <a:r>
              <a:rPr lang="en-US" sz="2800"/>
              <a:t>22.8%</a:t>
            </a:r>
          </a:p>
          <a:p>
            <a:r>
              <a:rPr lang="en-US"/>
              <a:t>Beginner</a:t>
            </a:r>
          </a:p>
          <a:p>
            <a:pPr lvl="1"/>
            <a:r>
              <a:rPr lang="en-US" sz="2800"/>
              <a:t>1.2%</a:t>
            </a:r>
          </a:p>
          <a:p>
            <a:pPr marL="0" indent="0">
              <a:buNone/>
            </a:pPr>
            <a:r>
              <a:rPr lang="en-US"/>
              <a:t>Source: </a:t>
            </a:r>
            <a:r>
              <a:rPr lang="en-US" err="1"/>
              <a:t>WebAim</a:t>
            </a:r>
            <a:r>
              <a:rPr lang="en-US"/>
              <a:t> Screen Reader User Survey #8 Results</a:t>
            </a:r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816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1FB5A-6F4A-0C41-8757-385F982FC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/>
              <a:t>Finding Information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002C4-53E1-7743-82FD-66B9FDC43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Navigate through headings – 68.8%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Source: </a:t>
            </a:r>
            <a:r>
              <a:rPr lang="en-US" dirty="0" err="1"/>
              <a:t>WebAim</a:t>
            </a:r>
            <a:r>
              <a:rPr lang="en-US" dirty="0"/>
              <a:t> Screen Reader User Survey #8 Results</a:t>
            </a:r>
          </a:p>
          <a:p>
            <a:endParaRPr lang="en-US" dirty="0"/>
          </a:p>
        </p:txBody>
      </p:sp>
      <p:pic>
        <p:nvPicPr>
          <p:cNvPr id="10" name="Content Placeholder 9" descr="illustration of a simple compass">
            <a:extLst>
              <a:ext uri="{FF2B5EF4-FFF2-40B4-BE49-F238E27FC236}">
                <a16:creationId xmlns:a16="http://schemas.microsoft.com/office/drawing/2014/main" id="{B5669719-DB4D-FE4E-81BC-F6D2D3F66CF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52223" y="1360930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30929297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D7FC7EB3-81B7-4E68-B08C-E3AB239F2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Word Issues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6AFB520-5630-4196-85CF-2430FCBF7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Very likely – 9.5%</a:t>
            </a:r>
          </a:p>
          <a:p>
            <a:r>
              <a:rPr lang="en-US" dirty="0"/>
              <a:t>Somewhat likely – 21.4%</a:t>
            </a:r>
          </a:p>
          <a:p>
            <a:r>
              <a:rPr lang="en-US" dirty="0"/>
              <a:t>Somewhat unlikely – 27.2%</a:t>
            </a:r>
          </a:p>
          <a:p>
            <a:r>
              <a:rPr lang="en-US" dirty="0"/>
              <a:t>Very unlikely – 37.4%</a:t>
            </a:r>
          </a:p>
          <a:p>
            <a:r>
              <a:rPr lang="en-US" dirty="0"/>
              <a:t>I don’t know – 4.6%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Source: </a:t>
            </a:r>
            <a:r>
              <a:rPr lang="en-US" dirty="0" err="1"/>
              <a:t>WebAim</a:t>
            </a:r>
            <a:r>
              <a:rPr lang="en-US" dirty="0"/>
              <a:t> Screen Reader User Survey #8 Results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10" name="Content Placeholder 9" descr="illustration of an open book">
            <a:extLst>
              <a:ext uri="{FF2B5EF4-FFF2-40B4-BE49-F238E27FC236}">
                <a16:creationId xmlns:a16="http://schemas.microsoft.com/office/drawing/2014/main" id="{7FA0094D-2DDA-874F-8528-654D55EDC53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87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2535947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D7FC7EB3-81B7-4E68-B08C-E3AB239F2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Avenir Roman" panose="02000503020000020003" pitchFamily="2" charset="0"/>
              </a:rPr>
              <a:t>PDF Issues</a:t>
            </a:r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6AFB520-5630-4196-85CF-2430FCBF7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Very likely – 36.8%</a:t>
            </a:r>
          </a:p>
          <a:p>
            <a:r>
              <a:rPr lang="en-US" dirty="0"/>
              <a:t>Somewhat likely – 38.3%</a:t>
            </a:r>
          </a:p>
          <a:p>
            <a:r>
              <a:rPr lang="en-US" dirty="0"/>
              <a:t>Somewhat unlikely – 12.3%</a:t>
            </a:r>
          </a:p>
          <a:p>
            <a:r>
              <a:rPr lang="en-US" dirty="0"/>
              <a:t>Very unlikely – 9.4%</a:t>
            </a:r>
          </a:p>
          <a:p>
            <a:r>
              <a:rPr lang="en-US" dirty="0"/>
              <a:t>I don’t know – 3.2%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Source: </a:t>
            </a:r>
            <a:r>
              <a:rPr lang="en-US" dirty="0" err="1"/>
              <a:t>WebAim</a:t>
            </a:r>
            <a:r>
              <a:rPr lang="en-US" dirty="0"/>
              <a:t> Screen Reader User Survey #8 Results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5" name="Content Placeholder 4" descr="Question mark">
            <a:extLst>
              <a:ext uri="{FF2B5EF4-FFF2-40B4-BE49-F238E27FC236}">
                <a16:creationId xmlns:a16="http://schemas.microsoft.com/office/drawing/2014/main" id="{5D784F40-322C-804C-AD2D-040456F9B5E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2321" y="1465861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2190851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>
                <a:ea typeface="Avenir Book" charset="0"/>
                <a:cs typeface="Avenir Book" charset="0"/>
              </a:rPr>
              <a:t>Four Principles of Accessibility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4000" b="1" dirty="0">
                <a:ea typeface="Avenir Book" charset="0"/>
                <a:cs typeface="Avenir Book" charset="0"/>
              </a:rPr>
              <a:t>P</a:t>
            </a:r>
            <a:r>
              <a:rPr lang="en-US" sz="4000" dirty="0">
                <a:ea typeface="Avenir Book" charset="0"/>
                <a:cs typeface="Avenir Book" charset="0"/>
              </a:rPr>
              <a:t>erceivable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4000" b="1" dirty="0">
                <a:ea typeface="Avenir Book" charset="0"/>
                <a:cs typeface="Avenir Book" charset="0"/>
              </a:rPr>
              <a:t>O</a:t>
            </a:r>
            <a:r>
              <a:rPr lang="en-US" sz="4000" dirty="0">
                <a:ea typeface="Avenir Book" charset="0"/>
                <a:cs typeface="Avenir Book" charset="0"/>
              </a:rPr>
              <a:t>perable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4000" b="1" dirty="0">
                <a:ea typeface="Avenir Book" charset="0"/>
                <a:cs typeface="Avenir Book" charset="0"/>
              </a:rPr>
              <a:t>U</a:t>
            </a:r>
            <a:r>
              <a:rPr lang="en-US" sz="4000" dirty="0">
                <a:ea typeface="Avenir Book" charset="0"/>
                <a:cs typeface="Avenir Book" charset="0"/>
              </a:rPr>
              <a:t>nderstandable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4000" b="1" dirty="0">
                <a:ea typeface="Avenir Book" charset="0"/>
                <a:cs typeface="Avenir Book" charset="0"/>
              </a:rPr>
              <a:t>R</a:t>
            </a:r>
            <a:r>
              <a:rPr lang="en-US" sz="4000" dirty="0">
                <a:ea typeface="Avenir Book" charset="0"/>
                <a:cs typeface="Avenir Book" charset="0"/>
              </a:rPr>
              <a:t>obust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6409956-6BB1-B24B-A144-0E230F1285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424066" y="2968052"/>
            <a:ext cx="9473184" cy="0"/>
          </a:xfrm>
          <a:prstGeom prst="straightConnector1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8627C88-AC5A-8E46-964E-2392872550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424066" y="4004872"/>
            <a:ext cx="9473184" cy="0"/>
          </a:xfrm>
          <a:prstGeom prst="straightConnector1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8DB0F5B-0BCF-0343-AC39-AF8BF22AF3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424066" y="5129134"/>
            <a:ext cx="9473184" cy="0"/>
          </a:xfrm>
          <a:prstGeom prst="straightConnector1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456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84C21-8C6C-D64D-99C4-02F7D50D7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Avenir LT Std 55 Roman" panose="020B0503020203020204" pitchFamily="34" charset="0"/>
              </a:rPr>
              <a:t>Language and Identity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E13B4-1D21-1B4B-B4FB-B57DEFB6422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3600" dirty="0"/>
              <a:t>OCALI understands:</a:t>
            </a:r>
          </a:p>
          <a:p>
            <a:pPr lvl="1"/>
            <a:r>
              <a:rPr lang="en-US" sz="3200" dirty="0"/>
              <a:t>the impact language can have</a:t>
            </a:r>
          </a:p>
          <a:p>
            <a:pPr lvl="1"/>
            <a:r>
              <a:rPr lang="en-US" sz="3200" dirty="0"/>
              <a:t>that people find strength in their identity</a:t>
            </a:r>
          </a:p>
          <a:p>
            <a:pPr lvl="2"/>
            <a:r>
              <a:rPr lang="en-US" sz="2800" dirty="0"/>
              <a:t>PFL and IFL</a:t>
            </a:r>
          </a:p>
        </p:txBody>
      </p:sp>
      <p:pic>
        <p:nvPicPr>
          <p:cNvPr id="5" name="Content Placeholder 4" descr="Illustrations of 4 hands fingerspelling BASL for Black American Sign Language">
            <a:extLst>
              <a:ext uri="{FF2B5EF4-FFF2-40B4-BE49-F238E27FC236}">
                <a16:creationId xmlns:a16="http://schemas.microsoft.com/office/drawing/2014/main" id="{86831989-A797-DA4A-83AA-A3B2944A6F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088325" y="2382227"/>
            <a:ext cx="3517296" cy="237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6886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022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dirty="0"/>
              <a:t>Perceivable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Information must be presented in ways that the users can perceive</a:t>
            </a:r>
          </a:p>
          <a:p>
            <a:r>
              <a:rPr lang="en-US" dirty="0"/>
              <a:t>Examples: Alt Text, Captions, Contrast</a:t>
            </a:r>
          </a:p>
          <a:p>
            <a:pPr marL="0" indent="0">
              <a:buNone/>
            </a:pPr>
            <a:r>
              <a:rPr lang="en-US" dirty="0"/>
              <a:t>Source: Web Content Accessibility Guidelines 2.0</a:t>
            </a:r>
          </a:p>
        </p:txBody>
      </p:sp>
      <p:pic>
        <p:nvPicPr>
          <p:cNvPr id="5" name="Content Placeholder 4" descr="Five senses presented through illustrations of a finger, eye, tongue, ear, and nose that are in a circular field surrounding the human brain. " title="Five Senses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462" y="1136077"/>
            <a:ext cx="4351338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1713540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Operable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The interface components and navigation must be able to be used. Examples: Keyboard accessible, timing</a:t>
            </a:r>
          </a:p>
          <a:p>
            <a:pPr marL="0" indent="0">
              <a:buNone/>
            </a:pPr>
            <a:r>
              <a:rPr lang="en-US"/>
              <a:t>Source: Web Content Accessibility Guidelines 2.0</a:t>
            </a:r>
          </a:p>
          <a:p>
            <a:pPr marL="0" indent="0">
              <a:buNone/>
            </a:pPr>
            <a:endParaRPr lang="en-US"/>
          </a:p>
        </p:txBody>
      </p:sp>
      <p:pic>
        <p:nvPicPr>
          <p:cNvPr id="8" name="Content Placeholder 7" descr="3 gears connected with arrows indicating motion and direction">
            <a:extLst>
              <a:ext uri="{FF2B5EF4-FFF2-40B4-BE49-F238E27FC236}">
                <a16:creationId xmlns:a16="http://schemas.microsoft.com/office/drawing/2014/main" id="{B481B4B8-FBB6-0948-B259-B462EDCC0A3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02230" y="1825625"/>
            <a:ext cx="4381500" cy="3797300"/>
          </a:xfrm>
        </p:spPr>
      </p:pic>
    </p:spTree>
    <p:extLst>
      <p:ext uri="{BB962C8B-B14F-4D97-AF65-F5344CB8AC3E}">
        <p14:creationId xmlns:p14="http://schemas.microsoft.com/office/powerpoint/2010/main" val="16365835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Understandable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Information and navigation is presented in a way that is understandable to the user.</a:t>
            </a:r>
          </a:p>
          <a:p>
            <a:pPr marL="0" indent="0">
              <a:buNone/>
            </a:pPr>
            <a:r>
              <a:rPr lang="en-US"/>
              <a:t>Examples: text is readable, images assist with comprehension</a:t>
            </a:r>
          </a:p>
          <a:p>
            <a:pPr marL="0" indent="0">
              <a:buNone/>
            </a:pPr>
            <a:r>
              <a:rPr lang="en-US"/>
              <a:t>Source: Web Content Accessibility Guidelines 2.0</a:t>
            </a:r>
          </a:p>
          <a:p>
            <a:pPr marL="0" indent="0">
              <a:buNone/>
            </a:pPr>
            <a:endParaRPr lang="en-US"/>
          </a:p>
        </p:txBody>
      </p:sp>
      <p:pic>
        <p:nvPicPr>
          <p:cNvPr id="5" name="Content Placeholder 4" descr="Continous line drawing of an outline of two faces with a lightbulb inside the face profile." title="Understandable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865" y="1883425"/>
            <a:ext cx="4630935" cy="3091149"/>
          </a:xfrm>
          <a:noFill/>
        </p:spPr>
      </p:pic>
    </p:spTree>
    <p:extLst>
      <p:ext uri="{BB962C8B-B14F-4D97-AF65-F5344CB8AC3E}">
        <p14:creationId xmlns:p14="http://schemas.microsoft.com/office/powerpoint/2010/main" val="22861391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Robust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Material can be viewed by a wide variety of users and assistive technologies.</a:t>
            </a:r>
          </a:p>
          <a:p>
            <a:pPr marL="0" indent="0">
              <a:buNone/>
            </a:pPr>
            <a:r>
              <a:rPr lang="en-US"/>
              <a:t>Examples: compatibility across browsers and with assistive technologies</a:t>
            </a:r>
          </a:p>
          <a:p>
            <a:pPr marL="0" indent="0">
              <a:buNone/>
            </a:pPr>
            <a:r>
              <a:rPr lang="en-US"/>
              <a:t>Source: Web Content Accessibility Guidelines 2.0</a:t>
            </a:r>
          </a:p>
          <a:p>
            <a:endParaRPr lang="en-US"/>
          </a:p>
        </p:txBody>
      </p:sp>
      <p:pic>
        <p:nvPicPr>
          <p:cNvPr id="6" name="Content Placeholder 5" descr="Cloud with gear above technological devices:  three sizes of touchscreen tablets, a desktop computer, and a laptop computer." title="Robust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485" y="1825625"/>
            <a:ext cx="4473315" cy="3425844"/>
          </a:xfrm>
          <a:noFill/>
        </p:spPr>
      </p:pic>
    </p:spTree>
    <p:extLst>
      <p:ext uri="{BB962C8B-B14F-4D97-AF65-F5344CB8AC3E}">
        <p14:creationId xmlns:p14="http://schemas.microsoft.com/office/powerpoint/2010/main" val="27209537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D7A7-AA64-8F4B-9CE5-1E59565DC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0911" y="2498866"/>
            <a:ext cx="6960558" cy="1325563"/>
          </a:xfrm>
        </p:spPr>
        <p:txBody>
          <a:bodyPr>
            <a:noAutofit/>
          </a:bodyPr>
          <a:lstStyle/>
          <a:p>
            <a:r>
              <a:rPr lang="en-US" sz="6000" b="1" dirty="0">
                <a:latin typeface="Avenir Roman" panose="02000503020000020003" pitchFamily="2" charset="0"/>
              </a:rPr>
              <a:t>Source Documents</a:t>
            </a:r>
          </a:p>
        </p:txBody>
      </p:sp>
    </p:spTree>
    <p:extLst>
      <p:ext uri="{BB962C8B-B14F-4D97-AF65-F5344CB8AC3E}">
        <p14:creationId xmlns:p14="http://schemas.microsoft.com/office/powerpoint/2010/main" val="18239503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C85FE-A943-B040-AC2A-47DA06529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Chat Activity 2</a:t>
            </a:r>
          </a:p>
        </p:txBody>
      </p:sp>
      <p:pic>
        <p:nvPicPr>
          <p:cNvPr id="6" name="Content Placeholder 5" descr="simple illustration of a checklist">
            <a:extLst>
              <a:ext uri="{FF2B5EF4-FFF2-40B4-BE49-F238E27FC236}">
                <a16:creationId xmlns:a16="http://schemas.microsoft.com/office/drawing/2014/main" id="{6CAA42AE-0B1C-9B4B-A573-2F846FEEE61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63390" y="1510832"/>
            <a:ext cx="4351338" cy="4351338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26F01-12FF-EE47-BD28-505EBAA557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sz="3200" dirty="0"/>
              <a:t>As a TVI, do you plan on:</a:t>
            </a:r>
          </a:p>
          <a:p>
            <a:pPr lvl="1"/>
            <a:r>
              <a:rPr lang="en-US" sz="2800" dirty="0"/>
              <a:t>creating instructional materials for students</a:t>
            </a:r>
          </a:p>
          <a:p>
            <a:pPr lvl="1"/>
            <a:r>
              <a:rPr lang="en-US" sz="2800" dirty="0"/>
              <a:t>supporting general education teachers in remediating teacher made materials for students</a:t>
            </a:r>
          </a:p>
          <a:p>
            <a:pPr lvl="1"/>
            <a:r>
              <a:rPr lang="en-US" sz="2800" dirty="0"/>
              <a:t>converting materials from publishers?</a:t>
            </a:r>
          </a:p>
        </p:txBody>
      </p:sp>
    </p:spTree>
    <p:extLst>
      <p:ext uri="{BB962C8B-B14F-4D97-AF65-F5344CB8AC3E}">
        <p14:creationId xmlns:p14="http://schemas.microsoft.com/office/powerpoint/2010/main" val="36064551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ea typeface="Avenir Book" charset="0"/>
                <a:cs typeface="Avenir Book" charset="0"/>
              </a:rPr>
              <a:t>Source Documents Importance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200" dirty="0">
                <a:ea typeface="Avenir Book" charset="0"/>
                <a:cs typeface="Avenir Book" charset="0"/>
              </a:rPr>
              <a:t>Starting with an accessible source document is best</a:t>
            </a:r>
          </a:p>
          <a:p>
            <a:pPr lvl="1"/>
            <a:r>
              <a:rPr lang="en-US" sz="3200" dirty="0">
                <a:ea typeface="Avenir Book" charset="0"/>
                <a:cs typeface="Avenir Book" charset="0"/>
              </a:rPr>
              <a:t>Remediating the source document is almost always easier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ea typeface="Avenir Book" charset="0"/>
                <a:cs typeface="Avenir Book" charset="0"/>
              </a:rPr>
              <a:t>Content developers</a:t>
            </a:r>
            <a:endParaRPr lang="en-US" dirty="0">
              <a:ea typeface="Avenir Book" charset="0"/>
              <a:cs typeface="Avenir Book" charset="0"/>
            </a:endParaRPr>
          </a:p>
          <a:p>
            <a:r>
              <a:rPr lang="en-US" sz="3200" dirty="0">
                <a:ea typeface="Avenir Book" charset="0"/>
                <a:cs typeface="Avenir Book" charset="0"/>
              </a:rPr>
              <a:t>Authoring tools</a:t>
            </a:r>
          </a:p>
          <a:p>
            <a:pPr lvl="1"/>
            <a:r>
              <a:rPr lang="en-US" sz="2800" dirty="0">
                <a:ea typeface="Avenir Book" charset="0"/>
                <a:cs typeface="Avenir Book" charset="0"/>
              </a:rPr>
              <a:t>Microsoft Word and PowerPoint</a:t>
            </a:r>
          </a:p>
          <a:p>
            <a:pPr lvl="1"/>
            <a:r>
              <a:rPr lang="en-US" sz="2800" dirty="0">
                <a:ea typeface="Avenir Book" charset="0"/>
                <a:cs typeface="Avenir Book" charset="0"/>
              </a:rPr>
              <a:t>Google Docs and Slides</a:t>
            </a:r>
          </a:p>
        </p:txBody>
      </p:sp>
    </p:spTree>
    <p:extLst>
      <p:ext uri="{BB962C8B-B14F-4D97-AF65-F5344CB8AC3E}">
        <p14:creationId xmlns:p14="http://schemas.microsoft.com/office/powerpoint/2010/main" val="20965864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ea typeface="Avenir Book" charset="0"/>
                <a:cs typeface="Avenir Book" charset="0"/>
              </a:rPr>
              <a:t>Getting Started</a:t>
            </a:r>
            <a:endParaRPr lang="en-US" b="1" dirty="0">
              <a:ea typeface="Avenir Book" charset="0"/>
              <a:cs typeface="Avenir Boo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</a:pPr>
            <a:r>
              <a:rPr lang="en-US" sz="4000" dirty="0">
                <a:ea typeface="Avenir Book" charset="0"/>
                <a:cs typeface="Avenir Book" charset="0"/>
              </a:rPr>
              <a:t>Gather external resources and check for accessibility</a:t>
            </a:r>
          </a:p>
          <a:p>
            <a:pPr>
              <a:buFont typeface="Arial" charset="0"/>
              <a:buChar char="•"/>
            </a:pPr>
            <a:r>
              <a:rPr lang="en-US" sz="4000" dirty="0">
                <a:ea typeface="Avenir Book" charset="0"/>
                <a:cs typeface="Avenir Book" charset="0"/>
              </a:rPr>
              <a:t>Have a checklist ready for use</a:t>
            </a:r>
          </a:p>
          <a:p>
            <a:pPr>
              <a:buFont typeface="Arial" charset="0"/>
              <a:buChar char="•"/>
            </a:pPr>
            <a:r>
              <a:rPr lang="en-US" sz="4000" dirty="0">
                <a:ea typeface="Avenir Book" charset="0"/>
                <a:cs typeface="Avenir Book" charset="0"/>
              </a:rPr>
              <a:t>Plan ahead for any potential barriers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7443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13A15-1513-8149-AD07-A2D84A411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658" y="220799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latin typeface="Avenir LT Std 55 Roman" panose="020B0503020203020204" pitchFamily="34" charset="0"/>
              </a:rPr>
              <a:t>Microsoft Word</a:t>
            </a:r>
          </a:p>
        </p:txBody>
      </p:sp>
    </p:spTree>
    <p:extLst>
      <p:ext uri="{BB962C8B-B14F-4D97-AF65-F5344CB8AC3E}">
        <p14:creationId xmlns:p14="http://schemas.microsoft.com/office/powerpoint/2010/main" val="6905362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08346-1493-5748-A1FE-A7D86B78B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1FF68-9122-2C45-9306-8179237899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690688"/>
            <a:ext cx="5491163" cy="4486275"/>
          </a:xfrm>
        </p:spPr>
        <p:txBody>
          <a:bodyPr>
            <a:normAutofit/>
          </a:bodyPr>
          <a:lstStyle/>
          <a:p>
            <a:r>
              <a:rPr lang="en-US" dirty="0"/>
              <a:t>Follow the checklist to learn about:</a:t>
            </a:r>
          </a:p>
          <a:p>
            <a:pPr lvl="1">
              <a:spcAft>
                <a:spcPts val="600"/>
              </a:spcAft>
            </a:pPr>
            <a:r>
              <a:rPr lang="en-US" sz="2800" dirty="0"/>
              <a:t>Document Properties</a:t>
            </a:r>
          </a:p>
          <a:p>
            <a:pPr lvl="1">
              <a:spcAft>
                <a:spcPts val="600"/>
              </a:spcAft>
            </a:pPr>
            <a:r>
              <a:rPr lang="en-US" sz="2800" dirty="0"/>
              <a:t>Formatting for Text and Images</a:t>
            </a:r>
          </a:p>
          <a:p>
            <a:pPr lvl="1">
              <a:spcAft>
                <a:spcPts val="600"/>
              </a:spcAft>
            </a:pPr>
            <a:r>
              <a:rPr lang="en-US" sz="2800" dirty="0"/>
              <a:t>Utilizing Styles for Document Structure</a:t>
            </a:r>
          </a:p>
          <a:p>
            <a:pPr lvl="1">
              <a:spcAft>
                <a:spcPts val="600"/>
              </a:spcAft>
            </a:pPr>
            <a:r>
              <a:rPr lang="en-US" sz="2800" dirty="0"/>
              <a:t>Content Language and Complexity</a:t>
            </a:r>
          </a:p>
          <a:p>
            <a:pPr lvl="1">
              <a:spcAft>
                <a:spcPts val="600"/>
              </a:spcAft>
            </a:pPr>
            <a:r>
              <a:rPr lang="en-US" sz="2800" dirty="0"/>
              <a:t>Finalizing the Document</a:t>
            </a:r>
          </a:p>
        </p:txBody>
      </p:sp>
      <p:pic>
        <p:nvPicPr>
          <p:cNvPr id="5" name="Content Placeholder 4" descr="simple illustratoin of paper">
            <a:extLst>
              <a:ext uri="{FF2B5EF4-FFF2-40B4-BE49-F238E27FC236}">
                <a16:creationId xmlns:a16="http://schemas.microsoft.com/office/drawing/2014/main" id="{5C5AC7CC-46C4-8E40-AE8A-ADD743B7A00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87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3945500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41F90-5392-344C-B450-718D1147A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DA5ED4-1D37-AE45-A25C-76B9193EC8E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3200" dirty="0"/>
              <a:t>2 main topics, 2 hours, 2 breaks</a:t>
            </a:r>
          </a:p>
          <a:p>
            <a:r>
              <a:rPr lang="en-US" sz="3200" dirty="0"/>
              <a:t>Slide presentation with some supplemental materials</a:t>
            </a:r>
          </a:p>
          <a:p>
            <a:r>
              <a:rPr lang="en-US" sz="3200" dirty="0"/>
              <a:t>6 chat activities</a:t>
            </a:r>
          </a:p>
          <a:p>
            <a:r>
              <a:rPr lang="en-US" sz="3200" dirty="0"/>
              <a:t>5 follow along (if you can) activities</a:t>
            </a:r>
          </a:p>
          <a:p>
            <a:r>
              <a:rPr lang="en-US" sz="3200" dirty="0"/>
              <a:t>If you have questions, put them in the questions box and I will check periodically</a:t>
            </a:r>
          </a:p>
          <a:p>
            <a:r>
              <a:rPr lang="en-US" sz="3200" dirty="0"/>
              <a:t>Please keep in mind that I can’t see you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7714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Document Properties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838200" y="1849438"/>
            <a:ext cx="10515600" cy="4200525"/>
          </a:xfrm>
        </p:spPr>
        <p:txBody>
          <a:bodyPr>
            <a:normAutofit/>
          </a:bodyPr>
          <a:lstStyle/>
          <a:p>
            <a:r>
              <a:rPr lang="en-US"/>
              <a:t>Title </a:t>
            </a:r>
          </a:p>
          <a:p>
            <a:r>
              <a:rPr lang="en-US"/>
              <a:t>Author</a:t>
            </a:r>
          </a:p>
          <a:p>
            <a:r>
              <a:rPr lang="en-US"/>
              <a:t>Language</a:t>
            </a:r>
          </a:p>
          <a:p>
            <a:r>
              <a:rPr lang="en-US"/>
              <a:t>Subject</a:t>
            </a:r>
          </a:p>
          <a:p>
            <a:r>
              <a:rPr lang="en-US"/>
              <a:t>Keywords</a:t>
            </a:r>
          </a:p>
        </p:txBody>
      </p:sp>
    </p:spTree>
    <p:extLst>
      <p:ext uri="{BB962C8B-B14F-4D97-AF65-F5344CB8AC3E}">
        <p14:creationId xmlns:p14="http://schemas.microsoft.com/office/powerpoint/2010/main" val="36839976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Title, Author, and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9475" y="1866900"/>
            <a:ext cx="7059613" cy="42687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Title</a:t>
            </a:r>
          </a:p>
          <a:p>
            <a:pPr lvl="1"/>
            <a:r>
              <a:rPr lang="en-US" sz="2800" dirty="0"/>
              <a:t>Should match the file name</a:t>
            </a:r>
          </a:p>
          <a:p>
            <a:pPr lvl="1"/>
            <a:r>
              <a:rPr lang="en-US" sz="2800" dirty="0"/>
              <a:t>Avoid hyphens</a:t>
            </a:r>
          </a:p>
          <a:p>
            <a:pPr lvl="1"/>
            <a:r>
              <a:rPr lang="en-US" sz="2800" dirty="0"/>
              <a:t>Avoid long or unclear titles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21638" y="1866900"/>
            <a:ext cx="3290888" cy="4268788"/>
          </a:xfrm>
        </p:spPr>
        <p:txBody>
          <a:bodyPr wrap="square" anchor="t">
            <a:normAutofit/>
          </a:bodyPr>
          <a:lstStyle/>
          <a:p>
            <a:r>
              <a:rPr lang="en-US" dirty="0">
                <a:ea typeface="Avenir Book" charset="0"/>
                <a:cs typeface="Avenir Book" charset="0"/>
              </a:rPr>
              <a:t>Author</a:t>
            </a:r>
          </a:p>
          <a:p>
            <a:pPr lvl="1"/>
            <a:r>
              <a:rPr lang="en-US" sz="2800" dirty="0">
                <a:ea typeface="Avenir Book" charset="0"/>
                <a:cs typeface="Avenir Book" charset="0"/>
              </a:rPr>
              <a:t>Name or organization</a:t>
            </a:r>
          </a:p>
          <a:p>
            <a:r>
              <a:rPr lang="en-US" dirty="0">
                <a:ea typeface="Avenir Book" charset="0"/>
                <a:cs typeface="Avenir Book" charset="0"/>
              </a:rPr>
              <a:t>Language</a:t>
            </a:r>
          </a:p>
        </p:txBody>
      </p:sp>
    </p:spTree>
    <p:extLst>
      <p:ext uri="{BB962C8B-B14F-4D97-AF65-F5344CB8AC3E}">
        <p14:creationId xmlns:p14="http://schemas.microsoft.com/office/powerpoint/2010/main" val="5848666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ea typeface="Avenir Book" charset="0"/>
                <a:cs typeface="Avenir Book" charset="0"/>
              </a:rPr>
              <a:t>Subject and Keywords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ea typeface="Avenir Book" charset="0"/>
                <a:cs typeface="Avenir Book" charset="0"/>
              </a:rPr>
              <a:t>Subject</a:t>
            </a:r>
          </a:p>
          <a:p>
            <a:pPr lvl="1"/>
            <a:endParaRPr lang="en-US" sz="2900" dirty="0"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ea typeface="Avenir Book" charset="0"/>
                <a:cs typeface="Avenir Book" charset="0"/>
              </a:rPr>
              <a:t>Keywords</a:t>
            </a:r>
          </a:p>
          <a:p>
            <a:pPr lvl="1"/>
            <a:r>
              <a:rPr lang="en-US" sz="2900" dirty="0">
                <a:ea typeface="Avenir Book" charset="0"/>
                <a:cs typeface="Avenir Book" charset="0"/>
              </a:rPr>
              <a:t>Separate multiple keywords or phrases with a comma</a:t>
            </a:r>
          </a:p>
        </p:txBody>
      </p:sp>
    </p:spTree>
    <p:extLst>
      <p:ext uri="{BB962C8B-B14F-4D97-AF65-F5344CB8AC3E}">
        <p14:creationId xmlns:p14="http://schemas.microsoft.com/office/powerpoint/2010/main" val="37720944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458DC-BF40-3242-9F1E-0DEBD25CD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Document Properties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F27A92-6014-4B44-B1CC-797190D21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95465" y="1690688"/>
            <a:ext cx="5181600" cy="4351338"/>
          </a:xfrm>
        </p:spPr>
        <p:txBody>
          <a:bodyPr>
            <a:normAutofit/>
          </a:bodyPr>
          <a:lstStyle/>
          <a:p>
            <a:r>
              <a:rPr lang="en-US" b="1" dirty="0"/>
              <a:t>Mac:</a:t>
            </a:r>
          </a:p>
          <a:p>
            <a:pPr marL="0" indent="0">
              <a:buNone/>
            </a:pPr>
            <a:r>
              <a:rPr lang="en-US" dirty="0"/>
              <a:t>File </a:t>
            </a:r>
            <a:r>
              <a:rPr lang="mr-IN" dirty="0"/>
              <a:t>–</a:t>
            </a:r>
            <a:r>
              <a:rPr lang="en-US" dirty="0"/>
              <a:t> Properties </a:t>
            </a:r>
            <a:r>
              <a:rPr lang="mr-IN" dirty="0"/>
              <a:t>–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Summary</a:t>
            </a:r>
          </a:p>
          <a:p>
            <a:r>
              <a:rPr lang="en-US" b="1" dirty="0"/>
              <a:t>PC:</a:t>
            </a:r>
          </a:p>
          <a:p>
            <a:pPr marL="0" indent="0">
              <a:buNone/>
            </a:pPr>
            <a:r>
              <a:rPr lang="en-US" dirty="0"/>
              <a:t>File – Properties – </a:t>
            </a:r>
          </a:p>
          <a:p>
            <a:pPr marL="0" indent="0">
              <a:buNone/>
            </a:pPr>
            <a:r>
              <a:rPr lang="en-US" dirty="0"/>
              <a:t>Show Document Panel</a:t>
            </a:r>
          </a:p>
          <a:p>
            <a:endParaRPr lang="en-US" dirty="0"/>
          </a:p>
        </p:txBody>
      </p:sp>
      <p:pic>
        <p:nvPicPr>
          <p:cNvPr id="6" name="Content Placeholder 5" descr="Document properties window: fields for Title, Subject, Author, Manager, Company, Category, Keywords, Comments, and Hyperlink." title="Document Properties">
            <a:extLst>
              <a:ext uri="{FF2B5EF4-FFF2-40B4-BE49-F238E27FC236}">
                <a16:creationId xmlns:a16="http://schemas.microsoft.com/office/drawing/2014/main" id="{5F8191CB-ED81-5448-8F4D-7C89AD7CF10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775738" y="1525796"/>
            <a:ext cx="4220797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40034379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13A15-1513-8149-AD07-A2D84A411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>
            <a:normAutofit/>
          </a:bodyPr>
          <a:lstStyle/>
          <a:p>
            <a:r>
              <a:rPr lang="en-US" b="1"/>
              <a:t>Formatting </a:t>
            </a:r>
            <a:br>
              <a:rPr lang="en-US" b="1"/>
            </a:br>
            <a:r>
              <a:rPr lang="en-US" b="1"/>
              <a:t>Text and Images</a:t>
            </a:r>
          </a:p>
        </p:txBody>
      </p:sp>
    </p:spTree>
    <p:extLst>
      <p:ext uri="{BB962C8B-B14F-4D97-AF65-F5344CB8AC3E}">
        <p14:creationId xmlns:p14="http://schemas.microsoft.com/office/powerpoint/2010/main" val="19887062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57F26-A627-5546-B93A-DF53D302E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Font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3CD05-1AF3-0C42-97ED-69E414CADC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Use Sans serif fonts consistently</a:t>
            </a:r>
          </a:p>
          <a:p>
            <a:pPr lvl="1"/>
            <a:r>
              <a:rPr lang="en-US" sz="2800" dirty="0"/>
              <a:t>Arial, Calibri, Helvetica</a:t>
            </a:r>
          </a:p>
          <a:p>
            <a:r>
              <a:rPr lang="en-US" dirty="0"/>
              <a:t>Use adequate sizing</a:t>
            </a:r>
          </a:p>
          <a:p>
            <a:pPr lvl="1"/>
            <a:r>
              <a:rPr lang="en-US" sz="2800" dirty="0"/>
              <a:t>Title:14-18pt</a:t>
            </a:r>
          </a:p>
          <a:p>
            <a:pPr lvl="1"/>
            <a:r>
              <a:rPr lang="en-US" sz="2800" dirty="0"/>
              <a:t>Headings:12-16pt</a:t>
            </a:r>
          </a:p>
          <a:p>
            <a:pPr lvl="1"/>
            <a:r>
              <a:rPr lang="en-US" sz="2800" dirty="0"/>
              <a:t>Text:12-14pt </a:t>
            </a:r>
          </a:p>
          <a:p>
            <a:pPr lvl="1"/>
            <a:endParaRPr lang="en-US" sz="2800" dirty="0"/>
          </a:p>
          <a:p>
            <a:endParaRPr lang="en-US" dirty="0"/>
          </a:p>
        </p:txBody>
      </p:sp>
      <p:pic>
        <p:nvPicPr>
          <p:cNvPr id="5" name="Content Placeholder 5" descr="A Sans serif font typed over a serif font.  Letters shown are A, B, E, F with circles around serifs." title="Sans serif vs serif">
            <a:extLst>
              <a:ext uri="{FF2B5EF4-FFF2-40B4-BE49-F238E27FC236}">
                <a16:creationId xmlns:a16="http://schemas.microsoft.com/office/drawing/2014/main" id="{06BB8E02-5D23-6543-AEA6-081F0C4F0D8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22102" y="2593467"/>
            <a:ext cx="5181600" cy="1671065"/>
          </a:xfr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896704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B908A-8F35-B64D-95D9-0F2A9F692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Text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AD4FF-68B6-CE4E-AE74-E603C4A88F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Use the same font throughout the document</a:t>
            </a:r>
          </a:p>
          <a:p>
            <a:r>
              <a:rPr lang="en-US" dirty="0"/>
              <a:t>Place emphasis on text by using bold or bold italics</a:t>
            </a:r>
          </a:p>
          <a:p>
            <a:r>
              <a:rPr lang="en-US" dirty="0"/>
              <a:t>Use borders to create visual effects around text</a:t>
            </a:r>
          </a:p>
        </p:txBody>
      </p:sp>
      <p:pic>
        <p:nvPicPr>
          <p:cNvPr id="8" name="Content Placeholder 7" descr="illustration of a typewriter">
            <a:extLst>
              <a:ext uri="{FF2B5EF4-FFF2-40B4-BE49-F238E27FC236}">
                <a16:creationId xmlns:a16="http://schemas.microsoft.com/office/drawing/2014/main" id="{FAC2119F-8A22-BA4E-A874-08192436590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0177" y="1634754"/>
            <a:ext cx="3588492" cy="3588492"/>
          </a:xfrm>
        </p:spPr>
      </p:pic>
    </p:spTree>
    <p:extLst>
      <p:ext uri="{BB962C8B-B14F-4D97-AF65-F5344CB8AC3E}">
        <p14:creationId xmlns:p14="http://schemas.microsoft.com/office/powerpoint/2010/main" val="24151836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37240-6F99-1543-890C-693BF29BE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Text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94D085-07D8-6B48-A772-57CB109449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99344" y="1690688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Things to avoid:</a:t>
            </a:r>
          </a:p>
          <a:p>
            <a:pPr lvl="1"/>
            <a:r>
              <a:rPr lang="en-US" sz="2800" dirty="0"/>
              <a:t>Watermarks</a:t>
            </a:r>
          </a:p>
          <a:p>
            <a:pPr lvl="1"/>
            <a:r>
              <a:rPr lang="en-US" sz="2800" dirty="0"/>
              <a:t>Word Art</a:t>
            </a:r>
          </a:p>
          <a:p>
            <a:pPr lvl="1"/>
            <a:r>
              <a:rPr lang="en-US" sz="2800" dirty="0"/>
              <a:t>All caps</a:t>
            </a:r>
          </a:p>
          <a:p>
            <a:pPr lvl="1"/>
            <a:r>
              <a:rPr lang="en-US" sz="2800" dirty="0"/>
              <a:t>Text boxes</a:t>
            </a:r>
          </a:p>
          <a:p>
            <a:pPr lvl="1"/>
            <a:r>
              <a:rPr lang="en-US" sz="2800" dirty="0"/>
              <a:t>Drop Caps</a:t>
            </a:r>
          </a:p>
          <a:p>
            <a:pPr lvl="1"/>
            <a:r>
              <a:rPr lang="en-US" sz="2800" dirty="0"/>
              <a:t>Images of text</a:t>
            </a:r>
          </a:p>
          <a:p>
            <a:pPr lvl="1"/>
            <a:r>
              <a:rPr lang="en-US" sz="2800" dirty="0"/>
              <a:t>Poor color contrast</a:t>
            </a:r>
          </a:p>
        </p:txBody>
      </p:sp>
      <p:pic>
        <p:nvPicPr>
          <p:cNvPr id="10" name="Content Placeholder 9" descr="Text document with a draft watermark written diagonally over the text." title="Draft Watermark">
            <a:extLst>
              <a:ext uri="{FF2B5EF4-FFF2-40B4-BE49-F238E27FC236}">
                <a16:creationId xmlns:a16="http://schemas.microsoft.com/office/drawing/2014/main" id="{6DD61503-9038-E44B-86C1-B7ADE458C53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417" y="1690688"/>
            <a:ext cx="3915868" cy="3651547"/>
          </a:xfrm>
          <a:noFill/>
        </p:spPr>
      </p:pic>
    </p:spTree>
    <p:extLst>
      <p:ext uri="{BB962C8B-B14F-4D97-AF65-F5344CB8AC3E}">
        <p14:creationId xmlns:p14="http://schemas.microsoft.com/office/powerpoint/2010/main" val="42933334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DCF67-99F0-0F4D-93F0-A5C8DD272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Hyperlinks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CBBC2-3532-8C4B-9129-0CF5756F69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984" y="1825625"/>
            <a:ext cx="6357079" cy="359315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Hyperlink text should be meaningful</a:t>
            </a:r>
          </a:p>
          <a:p>
            <a:pPr>
              <a:lnSpc>
                <a:spcPct val="150000"/>
              </a:lnSpc>
            </a:pPr>
            <a:r>
              <a:rPr lang="en-US" dirty="0"/>
              <a:t>Consistent for the same destination</a:t>
            </a:r>
          </a:p>
          <a:p>
            <a:pPr>
              <a:lnSpc>
                <a:spcPct val="150000"/>
              </a:lnSpc>
            </a:pPr>
            <a:r>
              <a:rPr lang="en-US" dirty="0"/>
              <a:t>Unique for different destinations</a:t>
            </a:r>
          </a:p>
          <a:p>
            <a:pPr>
              <a:lnSpc>
                <a:spcPct val="150000"/>
              </a:lnSpc>
            </a:pPr>
            <a:r>
              <a:rPr lang="en-US" dirty="0"/>
              <a:t>URL can be included as an inactive link</a:t>
            </a:r>
          </a:p>
        </p:txBody>
      </p:sp>
      <p:pic>
        <p:nvPicPr>
          <p:cNvPr id="6" name="Content Placeholder 5" descr="Link&#10;&#10;Two ovals linked together; universal sign for hyperlink">
            <a:extLst>
              <a:ext uri="{FF2B5EF4-FFF2-40B4-BE49-F238E27FC236}">
                <a16:creationId xmlns:a16="http://schemas.microsoft.com/office/drawing/2014/main" id="{6E6D9615-82DC-314E-9827-C7108268893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915" y="1825625"/>
            <a:ext cx="3188754" cy="3188754"/>
          </a:xfrm>
          <a:noFill/>
        </p:spPr>
      </p:pic>
    </p:spTree>
    <p:extLst>
      <p:ext uri="{BB962C8B-B14F-4D97-AF65-F5344CB8AC3E}">
        <p14:creationId xmlns:p14="http://schemas.microsoft.com/office/powerpoint/2010/main" val="42456174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C85FE-A943-B040-AC2A-47DA06529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Chat Activity 3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26F01-12FF-EE47-BD28-505EBAA557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sz="2600" dirty="0"/>
              <a:t>Listen to the screen reader read the </a:t>
            </a:r>
            <a:r>
              <a:rPr lang="en-US" sz="2600" dirty="0" err="1"/>
              <a:t>urls</a:t>
            </a:r>
            <a:r>
              <a:rPr lang="en-US" sz="2600" dirty="0"/>
              <a:t> and the meaningful hyperlink.  </a:t>
            </a:r>
          </a:p>
          <a:p>
            <a:endParaRPr lang="en-US" sz="2600" dirty="0"/>
          </a:p>
          <a:p>
            <a:r>
              <a:rPr lang="en-US" sz="2600" dirty="0"/>
              <a:t>What did you notice about the </a:t>
            </a:r>
            <a:r>
              <a:rPr lang="en-US" sz="2600" dirty="0" err="1"/>
              <a:t>url</a:t>
            </a:r>
            <a:r>
              <a:rPr lang="en-US" sz="2600" dirty="0"/>
              <a:t> being read? </a:t>
            </a:r>
          </a:p>
        </p:txBody>
      </p:sp>
      <p:pic>
        <p:nvPicPr>
          <p:cNvPr id="6" name="Content Placeholder 5" descr="illustration of headphones">
            <a:extLst>
              <a:ext uri="{FF2B5EF4-FFF2-40B4-BE49-F238E27FC236}">
                <a16:creationId xmlns:a16="http://schemas.microsoft.com/office/drawing/2014/main" id="{3084D834-F12D-ED46-8BEA-D87C5EA4072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22838" y="1690688"/>
            <a:ext cx="3705771" cy="3705771"/>
          </a:xfrm>
        </p:spPr>
      </p:pic>
    </p:spTree>
    <p:extLst>
      <p:ext uri="{BB962C8B-B14F-4D97-AF65-F5344CB8AC3E}">
        <p14:creationId xmlns:p14="http://schemas.microsoft.com/office/powerpoint/2010/main" val="2727992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ea typeface="Avenir Book" charset="0"/>
                <a:cs typeface="Avenir Book" charset="0"/>
              </a:rPr>
              <a:t>3</a:t>
            </a:r>
            <a:r>
              <a:rPr lang="en-US" b="1" dirty="0">
                <a:ea typeface="Avenir Book" charset="0"/>
                <a:cs typeface="Avenir Book" charset="0"/>
              </a:rPr>
              <a:t> Key Take Aways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0210" y="1569493"/>
            <a:ext cx="10871579" cy="4107976"/>
          </a:xfrm>
        </p:spPr>
        <p:txBody>
          <a:bodyPr numCol="1">
            <a:normAutofit/>
          </a:bodyPr>
          <a:lstStyle/>
          <a:p>
            <a:r>
              <a:rPr lang="en-US" sz="3200" dirty="0"/>
              <a:t>Develop an understanding of ethical considerations and laws pertaining to providing and creating accessible documents</a:t>
            </a:r>
          </a:p>
          <a:p>
            <a:r>
              <a:rPr lang="en-US" sz="3200" dirty="0"/>
              <a:t>Become familiar with tools and features with Microsoft Word to create accessible documents</a:t>
            </a:r>
          </a:p>
          <a:p>
            <a:r>
              <a:rPr lang="en-US" sz="3200" dirty="0"/>
              <a:t>Increase knowledge relating to tools and features within Adobe Acrobat to create accessible PDFs</a:t>
            </a:r>
          </a:p>
        </p:txBody>
      </p:sp>
    </p:spTree>
    <p:extLst>
      <p:ext uri="{BB962C8B-B14F-4D97-AF65-F5344CB8AC3E}">
        <p14:creationId xmlns:p14="http://schemas.microsoft.com/office/powerpoint/2010/main" val="11378607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D88A4-D2BC-F94A-955C-1A151E7C1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Hyperlinks in a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045FD-CC64-2344-A621-E6A895737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What Makes a Good Link Text</a:t>
            </a:r>
            <a:r>
              <a:rPr lang="en-US" dirty="0"/>
              <a:t> helps explain why hyperlinks are important for ease of access and navigation.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7606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A88F8-5925-4741-A728-08F27E0D6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Images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AA2D1-05DF-F346-90E2-1DEB543D08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All non-text elements should have alt text</a:t>
            </a:r>
          </a:p>
          <a:p>
            <a:r>
              <a:rPr lang="en-US" dirty="0"/>
              <a:t>Multi-layered images have been combined or grouped</a:t>
            </a:r>
          </a:p>
          <a:p>
            <a:r>
              <a:rPr lang="en-US" dirty="0"/>
              <a:t>Captions are provided above images or figures</a:t>
            </a:r>
          </a:p>
          <a:p>
            <a:r>
              <a:rPr lang="en-US" dirty="0"/>
              <a:t>Detailed descriptions are provided below images</a:t>
            </a:r>
          </a:p>
          <a:p>
            <a:r>
              <a:rPr lang="en-US" dirty="0"/>
              <a:t>Images are in line with text</a:t>
            </a:r>
          </a:p>
        </p:txBody>
      </p:sp>
      <p:pic>
        <p:nvPicPr>
          <p:cNvPr id="5" name="Content Placeholder 4" descr="Camera">
            <a:extLst>
              <a:ext uri="{FF2B5EF4-FFF2-40B4-BE49-F238E27FC236}">
                <a16:creationId xmlns:a16="http://schemas.microsoft.com/office/drawing/2014/main" id="{F8FAD912-8A8D-6B4A-AE73-985866DDBDE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251769">
            <a:off x="7641878" y="1984063"/>
            <a:ext cx="3241050" cy="3241050"/>
          </a:xfrm>
        </p:spPr>
      </p:pic>
    </p:spTree>
    <p:extLst>
      <p:ext uri="{BB962C8B-B14F-4D97-AF65-F5344CB8AC3E}">
        <p14:creationId xmlns:p14="http://schemas.microsoft.com/office/powerpoint/2010/main" val="28369969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38C40-6F4B-3A44-8529-6BD3987B9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Images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C6E926-74B8-C848-BE7C-0DED3FFC99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4675"/>
            <a:ext cx="5393267" cy="3404658"/>
          </a:xfrm>
        </p:spPr>
        <p:txBody>
          <a:bodyPr>
            <a:normAutofit/>
          </a:bodyPr>
          <a:lstStyle/>
          <a:p>
            <a:r>
              <a:rPr lang="en-US" sz="3200"/>
              <a:t>Images should be used to support understanding</a:t>
            </a:r>
          </a:p>
          <a:p>
            <a:r>
              <a:rPr lang="en-US" sz="3200"/>
              <a:t>Animated and flashing images should be avoided</a:t>
            </a:r>
          </a:p>
          <a:p>
            <a:r>
              <a:rPr lang="en-US" sz="3200"/>
              <a:t>Alt Text or captions are needed for images</a:t>
            </a:r>
            <a:endParaRPr lang="en-US" sz="3200" dirty="0"/>
          </a:p>
        </p:txBody>
      </p:sp>
      <p:pic>
        <p:nvPicPr>
          <p:cNvPr id="6" name="Content Placeholder 5" descr="Keyboard showing shortcut for copy and paste (ctrl+C+V)." title="Copy and Paste">
            <a:extLst>
              <a:ext uri="{FF2B5EF4-FFF2-40B4-BE49-F238E27FC236}">
                <a16:creationId xmlns:a16="http://schemas.microsoft.com/office/drawing/2014/main" id="{D3FF4575-5888-0F4C-A5A9-A1038A506ED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1366" r="8754"/>
          <a:stretch/>
        </p:blipFill>
        <p:spPr>
          <a:xfrm>
            <a:off x="6460151" y="2011892"/>
            <a:ext cx="4708887" cy="2754382"/>
          </a:xfrm>
        </p:spPr>
      </p:pic>
    </p:spTree>
    <p:extLst>
      <p:ext uri="{BB962C8B-B14F-4D97-AF65-F5344CB8AC3E}">
        <p14:creationId xmlns:p14="http://schemas.microsoft.com/office/powerpoint/2010/main" val="33406752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8756E-A7BE-CF49-A829-20485AF4B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Alternative Text (Alt Text)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85995-27A8-9943-97B2-B5353660DD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9475" y="1866900"/>
            <a:ext cx="5545138" cy="42687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Things to consider:</a:t>
            </a:r>
          </a:p>
          <a:p>
            <a:pPr lvl="1"/>
            <a:r>
              <a:rPr lang="en-US" sz="2800" dirty="0"/>
              <a:t>Age and expertise</a:t>
            </a:r>
          </a:p>
          <a:p>
            <a:pPr lvl="1"/>
            <a:r>
              <a:rPr lang="en-US" sz="2800" dirty="0"/>
              <a:t>Context of the image</a:t>
            </a:r>
          </a:p>
          <a:p>
            <a:pPr lvl="1"/>
            <a:r>
              <a:rPr lang="en-US" sz="2800" dirty="0"/>
              <a:t>Be accurate and concise</a:t>
            </a:r>
          </a:p>
          <a:p>
            <a:pPr lvl="1"/>
            <a:r>
              <a:rPr lang="en-US" sz="2800" dirty="0"/>
              <a:t>Explain the function</a:t>
            </a:r>
          </a:p>
          <a:p>
            <a:pPr lvl="1"/>
            <a:r>
              <a:rPr lang="en-US" sz="2800" dirty="0"/>
              <a:t>Repeat text</a:t>
            </a:r>
          </a:p>
          <a:p>
            <a:pPr lvl="1"/>
            <a:r>
              <a:rPr lang="en-US" sz="2800" dirty="0"/>
              <a:t>Captions for complex images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8817E0-E90C-CC4D-B994-5D8E61BEAC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07163" y="1866900"/>
            <a:ext cx="4805363" cy="42687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Things to avoid:</a:t>
            </a:r>
          </a:p>
          <a:p>
            <a:pPr lvl="1"/>
            <a:r>
              <a:rPr lang="en-US" sz="2800" dirty="0"/>
              <a:t>Words like ‘picture’ or ‘image’</a:t>
            </a:r>
          </a:p>
          <a:p>
            <a:pPr lvl="1"/>
            <a:r>
              <a:rPr lang="en-US" sz="2800" dirty="0"/>
              <a:t>Repeating a caption</a:t>
            </a:r>
          </a:p>
          <a:p>
            <a:pPr lvl="1"/>
            <a:r>
              <a:rPr lang="en-US" sz="2800" dirty="0"/>
              <a:t>Empty alt text</a:t>
            </a:r>
          </a:p>
          <a:p>
            <a:pPr lvl="1"/>
            <a:r>
              <a:rPr lang="en-US" sz="2800" dirty="0"/>
              <a:t>Color (context)</a:t>
            </a:r>
          </a:p>
          <a:p>
            <a:pPr lvl="1"/>
            <a:r>
              <a:rPr lang="en-US" sz="2800" dirty="0"/>
              <a:t>Analysis</a:t>
            </a:r>
          </a:p>
          <a:p>
            <a:pPr lvl="1"/>
            <a:r>
              <a:rPr lang="en-US" sz="2800" dirty="0"/>
              <a:t>Omitting content</a:t>
            </a:r>
          </a:p>
        </p:txBody>
      </p:sp>
    </p:spTree>
    <p:extLst>
      <p:ext uri="{BB962C8B-B14F-4D97-AF65-F5344CB8AC3E}">
        <p14:creationId xmlns:p14="http://schemas.microsoft.com/office/powerpoint/2010/main" val="17888052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84C9A-5B50-A548-A209-266A3EF47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Alternative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27319A-C5D3-1A47-85DA-563A271C5A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/>
              <a:t>Limited to 125 characters</a:t>
            </a:r>
          </a:p>
          <a:p>
            <a:r>
              <a:rPr lang="en-US"/>
              <a:t>Decorative images can be marked as such</a:t>
            </a:r>
          </a:p>
          <a:p>
            <a:r>
              <a:rPr lang="en-US"/>
              <a:t>Don’t rely on autogenerated alt text</a:t>
            </a:r>
          </a:p>
        </p:txBody>
      </p:sp>
      <p:pic>
        <p:nvPicPr>
          <p:cNvPr id="8" name="Content Placeholder 7" descr="Alt text windwo with alt text entered into the text field; mark as decorative option is not checked; option for generate a discriptoin is visible">
            <a:extLst>
              <a:ext uri="{FF2B5EF4-FFF2-40B4-BE49-F238E27FC236}">
                <a16:creationId xmlns:a16="http://schemas.microsoft.com/office/drawing/2014/main" id="{7900FDEB-5476-9943-BDD9-4C3097EF180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90424" y="1582881"/>
            <a:ext cx="3784600" cy="4267200"/>
          </a:xfrm>
        </p:spPr>
      </p:pic>
    </p:spTree>
    <p:extLst>
      <p:ext uri="{BB962C8B-B14F-4D97-AF65-F5344CB8AC3E}">
        <p14:creationId xmlns:p14="http://schemas.microsoft.com/office/powerpoint/2010/main" val="12621435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C85FE-A943-B040-AC2A-47DA06529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Chat Activity 4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26F01-12FF-EE47-BD28-505EBAA557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Review the three following images and respond through the chat what you think would be the best alt text</a:t>
            </a:r>
          </a:p>
        </p:txBody>
      </p:sp>
    </p:spTree>
    <p:extLst>
      <p:ext uri="{BB962C8B-B14F-4D97-AF65-F5344CB8AC3E}">
        <p14:creationId xmlns:p14="http://schemas.microsoft.com/office/powerpoint/2010/main" val="36815011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3F51E-44B5-EE46-95F9-97D2E8F1E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-459846"/>
            <a:ext cx="5076826" cy="1600200"/>
          </a:xfrm>
        </p:spPr>
        <p:txBody>
          <a:bodyPr>
            <a:normAutofit/>
          </a:bodyPr>
          <a:lstStyle/>
          <a:p>
            <a:r>
              <a:rPr lang="en-US" sz="4400" b="1" dirty="0"/>
              <a:t>Alt Text Practice 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5670E0-3073-F042-89DB-579381175D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2056" y="1483038"/>
            <a:ext cx="4679816" cy="4333146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/>
              <a:t>Graduation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Several students in graduation attire outside of a school.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Six high school graduates in Columbus, Ohio outside of a high school.  The students are wearing caps and gowns with tassels hanging from the caps. </a:t>
            </a:r>
            <a:br>
              <a:rPr lang="en-US" sz="2200" dirty="0">
                <a:latin typeface="Avenir" panose="02000503020000020003" pitchFamily="2" charset="0"/>
              </a:rPr>
            </a:br>
            <a:endParaRPr lang="en-US" sz="2200" dirty="0">
              <a:latin typeface="Avenir" panose="02000503020000020003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5667967-49FD-9648-82A5-5F77E86D4C2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40092" y="3824816"/>
            <a:ext cx="4970859" cy="14970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Context: The picture is found on the cover of a state’s guidebook for high school graduation requirements.</a:t>
            </a:r>
          </a:p>
        </p:txBody>
      </p:sp>
      <p:pic>
        <p:nvPicPr>
          <p:cNvPr id="11" name="Picture Placeholder 10" descr="Several students in graduation attire outside of a school." title="Graduation">
            <a:extLst>
              <a:ext uri="{FF2B5EF4-FFF2-40B4-BE49-F238E27FC236}">
                <a16:creationId xmlns:a16="http://schemas.microsoft.com/office/drawing/2014/main" id="{F133EFB6-DA0F-7245-AD20-2F460E2DC1A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327" r="7327"/>
          <a:stretch>
            <a:fillRect/>
          </a:stretch>
        </p:blipFill>
        <p:spPr>
          <a:xfrm>
            <a:off x="6810376" y="717205"/>
            <a:ext cx="3756422" cy="2932406"/>
          </a:xfrm>
        </p:spPr>
      </p:pic>
    </p:spTree>
    <p:extLst>
      <p:ext uri="{BB962C8B-B14F-4D97-AF65-F5344CB8AC3E}">
        <p14:creationId xmlns:p14="http://schemas.microsoft.com/office/powerpoint/2010/main" val="15154362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12B0C-48FE-2E44-9E93-F69E01652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855" y="367579"/>
            <a:ext cx="5307012" cy="880533"/>
          </a:xfrm>
        </p:spPr>
        <p:txBody>
          <a:bodyPr>
            <a:normAutofit/>
          </a:bodyPr>
          <a:lstStyle/>
          <a:p>
            <a:r>
              <a:rPr lang="en-US" sz="4400" b="1" dirty="0"/>
              <a:t>Alt Text Practice 2</a:t>
            </a:r>
          </a:p>
        </p:txBody>
      </p:sp>
      <p:pic>
        <p:nvPicPr>
          <p:cNvPr id="7" name="Picture Placeholder 6" descr="Trees in a park lining a dirt path." title="Park">
            <a:extLst>
              <a:ext uri="{FF2B5EF4-FFF2-40B4-BE49-F238E27FC236}">
                <a16:creationId xmlns:a16="http://schemas.microsoft.com/office/drawing/2014/main" id="{D0D191CF-BCD5-CA49-A0B0-AECD7FC1714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095" r="7095"/>
          <a:stretch>
            <a:fillRect/>
          </a:stretch>
        </p:blipFill>
        <p:spPr>
          <a:xfrm>
            <a:off x="6494198" y="502791"/>
            <a:ext cx="4442222" cy="3467767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59E81C7-2AD2-DF49-8F5D-AA6D2754EE6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1527" y="4348667"/>
            <a:ext cx="4943805" cy="13578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Context: The picture is used in a park brochure to promote a walking program for adults.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39FBD5-6CFC-2E46-95FC-B9459B1698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664273" cy="381158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/>
              <a:t>Trees in a park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Many trees in a park lining a dirt path.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Trees surrounded by grass and leaves in a park.</a:t>
            </a:r>
          </a:p>
        </p:txBody>
      </p:sp>
    </p:spTree>
    <p:extLst>
      <p:ext uri="{BB962C8B-B14F-4D97-AF65-F5344CB8AC3E}">
        <p14:creationId xmlns:p14="http://schemas.microsoft.com/office/powerpoint/2010/main" val="5207302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33160-44A0-EC48-BFAA-842A09C0D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179" y="323349"/>
            <a:ext cx="5002212" cy="982133"/>
          </a:xfrm>
        </p:spPr>
        <p:txBody>
          <a:bodyPr>
            <a:normAutofit/>
          </a:bodyPr>
          <a:lstStyle/>
          <a:p>
            <a:r>
              <a:rPr lang="en-US" sz="4400" b="1" dirty="0"/>
              <a:t>Alt Text Practice 3</a:t>
            </a:r>
          </a:p>
        </p:txBody>
      </p:sp>
      <p:pic>
        <p:nvPicPr>
          <p:cNvPr id="7" name="Picture Placeholder 6" descr="A cactus with other plants." title="Cactus">
            <a:extLst>
              <a:ext uri="{FF2B5EF4-FFF2-40B4-BE49-F238E27FC236}">
                <a16:creationId xmlns:a16="http://schemas.microsoft.com/office/drawing/2014/main" id="{C6D50A1E-1D23-6744-8B4E-031594A7031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464" r="7464"/>
          <a:stretch>
            <a:fillRect/>
          </a:stretch>
        </p:blipFill>
        <p:spPr>
          <a:xfrm>
            <a:off x="5872060" y="1195753"/>
            <a:ext cx="5002212" cy="3307593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101E21B-8EEF-0343-9A3B-5AA8754559F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872060" y="4768295"/>
            <a:ext cx="5846179" cy="12430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Context: The picture is used on a 2</a:t>
            </a:r>
            <a:r>
              <a:rPr lang="en-US" baseline="30000" dirty="0"/>
              <a:t>nd</a:t>
            </a:r>
            <a:r>
              <a:rPr lang="en-US" dirty="0"/>
              <a:t> grade science book introducing students to different plants.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6A8A16-FD65-DE47-8603-4F2D015F70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53175" y="2421215"/>
            <a:ext cx="2949178" cy="571501"/>
          </a:xfrm>
        </p:spPr>
        <p:txBody>
          <a:bodyPr>
            <a:normAutofit/>
          </a:bodyPr>
          <a:lstStyle/>
          <a:p>
            <a:r>
              <a:rPr lang="en-US" sz="2800" dirty="0"/>
              <a:t>Write your own</a:t>
            </a:r>
          </a:p>
        </p:txBody>
      </p:sp>
    </p:spTree>
    <p:extLst>
      <p:ext uri="{BB962C8B-B14F-4D97-AF65-F5344CB8AC3E}">
        <p14:creationId xmlns:p14="http://schemas.microsoft.com/office/powerpoint/2010/main" val="22257502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6113C-175B-0440-9D06-BBBF44726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latin typeface="Avenir" panose="02000503020000020003" pitchFamily="2" charset="0"/>
              </a:rPr>
              <a:t>Additional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DFE897-E6D3-A447-AA6D-FD41D36B2C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96618" y="1570866"/>
            <a:ext cx="8142732" cy="1501518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venir" panose="02000503020000020003" pitchFamily="2" charset="0"/>
                <a:hlinkClick r:id="rId2"/>
              </a:rPr>
              <a:t>Image description resource available from the DIAGRAM Center.</a:t>
            </a:r>
            <a:endParaRPr lang="en-US" sz="3200" dirty="0">
              <a:latin typeface="Avenir" panose="02000503020000020003" pitchFamily="2" charset="0"/>
            </a:endParaRPr>
          </a:p>
        </p:txBody>
      </p:sp>
      <p:pic>
        <p:nvPicPr>
          <p:cNvPr id="6" name="Content Placeholder 5" descr="Alt Text example showing complex image with prompt to describe the image taken from DIAGRAM Center." title="Alt Text Example">
            <a:hlinkClick r:id="rId2"/>
            <a:extLst>
              <a:ext uri="{FF2B5EF4-FFF2-40B4-BE49-F238E27FC236}">
                <a16:creationId xmlns:a16="http://schemas.microsoft.com/office/drawing/2014/main" id="{1459BFF3-B587-2E4E-86D0-34198285E42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899155" y="3072385"/>
            <a:ext cx="4651009" cy="2995207"/>
          </a:xfrm>
        </p:spPr>
      </p:pic>
    </p:spTree>
    <p:extLst>
      <p:ext uri="{BB962C8B-B14F-4D97-AF65-F5344CB8AC3E}">
        <p14:creationId xmlns:p14="http://schemas.microsoft.com/office/powerpoint/2010/main" val="1639659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C85FE-A943-B040-AC2A-47DA06529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dirty="0"/>
              <a:t>Chat Activity 1</a:t>
            </a:r>
          </a:p>
        </p:txBody>
      </p:sp>
      <p:pic>
        <p:nvPicPr>
          <p:cNvPr id="6" name="Content Placeholder 5" descr="braille letters">
            <a:extLst>
              <a:ext uri="{FF2B5EF4-FFF2-40B4-BE49-F238E27FC236}">
                <a16:creationId xmlns:a16="http://schemas.microsoft.com/office/drawing/2014/main" id="{57FB95C3-4A8A-B149-B6F3-BF5B494D195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8478" y="1253331"/>
            <a:ext cx="4351338" cy="4351338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26F01-12FF-EE47-BD28-505EBAA557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739452"/>
            <a:ext cx="5181600" cy="1603375"/>
          </a:xfrm>
        </p:spPr>
        <p:txBody>
          <a:bodyPr>
            <a:normAutofit/>
          </a:bodyPr>
          <a:lstStyle/>
          <a:p>
            <a:r>
              <a:rPr lang="en-US" dirty="0"/>
              <a:t>What does access mean to you?</a:t>
            </a:r>
          </a:p>
        </p:txBody>
      </p:sp>
    </p:spTree>
    <p:extLst>
      <p:ext uri="{BB962C8B-B14F-4D97-AF65-F5344CB8AC3E}">
        <p14:creationId xmlns:p14="http://schemas.microsoft.com/office/powerpoint/2010/main" val="25833909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9AD06-B91F-2F4F-A4B1-3D31ED8D6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pPr algn="ctr"/>
            <a:r>
              <a:rPr lang="en-US" b="1" dirty="0">
                <a:latin typeface="Avenir LT Std 55 Roman" panose="020B0503020203020204" pitchFamily="34" charset="0"/>
              </a:rPr>
              <a:t>Break Time!</a:t>
            </a:r>
          </a:p>
        </p:txBody>
      </p:sp>
      <p:pic>
        <p:nvPicPr>
          <p:cNvPr id="9" name="Content Placeholder 8" descr="A cappaccino is being poured, creating a heart shape with the foam">
            <a:extLst>
              <a:ext uri="{FF2B5EF4-FFF2-40B4-BE49-F238E27FC236}">
                <a16:creationId xmlns:a16="http://schemas.microsoft.com/office/drawing/2014/main" id="{F6C285D2-2A1C-2B40-B999-2FF77C13D4C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53332" y="2006562"/>
            <a:ext cx="4942668" cy="3291490"/>
          </a:xfrm>
        </p:spPr>
      </p:pic>
      <p:pic>
        <p:nvPicPr>
          <p:cNvPr id="20" name="Content Placeholder 19" descr="An abstract figure holds a sitting yoga pose">
            <a:extLst>
              <a:ext uri="{FF2B5EF4-FFF2-40B4-BE49-F238E27FC236}">
                <a16:creationId xmlns:a16="http://schemas.microsoft.com/office/drawing/2014/main" id="{B5054967-9F7B-504B-8DDC-2833B91C128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34753" y="2151137"/>
            <a:ext cx="4162586" cy="3146915"/>
          </a:xfrm>
        </p:spPr>
      </p:pic>
    </p:spTree>
    <p:extLst>
      <p:ext uri="{BB962C8B-B14F-4D97-AF65-F5344CB8AC3E}">
        <p14:creationId xmlns:p14="http://schemas.microsoft.com/office/powerpoint/2010/main" val="7361416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Color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5731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Use color to increase understanding or enhancement, but not as a sole means</a:t>
            </a:r>
          </a:p>
          <a:p>
            <a:r>
              <a:rPr lang="en-US" dirty="0"/>
              <a:t>Alternative methods:</a:t>
            </a:r>
          </a:p>
          <a:p>
            <a:pPr lvl="1"/>
            <a:r>
              <a:rPr lang="en-US" sz="2800" dirty="0"/>
              <a:t>Symbols</a:t>
            </a:r>
          </a:p>
          <a:p>
            <a:pPr lvl="1"/>
            <a:r>
              <a:rPr lang="en-US" sz="2800" dirty="0"/>
              <a:t>Texture</a:t>
            </a:r>
          </a:p>
          <a:p>
            <a:pPr lvl="1"/>
            <a:r>
              <a:rPr lang="en-US" sz="2800" dirty="0"/>
              <a:t>Bold</a:t>
            </a:r>
          </a:p>
          <a:p>
            <a:endParaRPr lang="en-US" dirty="0"/>
          </a:p>
        </p:txBody>
      </p:sp>
      <p:pic>
        <p:nvPicPr>
          <p:cNvPr id="6" name="Content Placeholder 5" descr="Painter's palette">
            <a:extLst>
              <a:ext uri="{FF2B5EF4-FFF2-40B4-BE49-F238E27FC236}">
                <a16:creationId xmlns:a16="http://schemas.microsoft.com/office/drawing/2014/main" id="{350A5B52-5C94-A440-A6AB-E4A4362D8F2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87134" y="1480851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42591742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35A9C-A6F6-8B42-AD06-4E40CE52F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Color Example</a:t>
            </a:r>
          </a:p>
        </p:txBody>
      </p:sp>
      <p:pic>
        <p:nvPicPr>
          <p:cNvPr id="5" name="Content Placeholder 4" descr="Bar graph showing three data points with contrasting colors and texture added." title="Contrasting Color Bar Graph">
            <a:extLst>
              <a:ext uri="{FF2B5EF4-FFF2-40B4-BE49-F238E27FC236}">
                <a16:creationId xmlns:a16="http://schemas.microsoft.com/office/drawing/2014/main" id="{18CBBBBB-FD72-2A44-83DA-4385B6F226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5044" y="1555802"/>
            <a:ext cx="7502306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213957551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737EF-9D02-694D-97EB-160E3D6FE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Contrast</a:t>
            </a:r>
          </a:p>
        </p:txBody>
      </p:sp>
      <p:pic>
        <p:nvPicPr>
          <p:cNvPr id="6" name="Content Placeholder 5" descr="Color blind combinations shown: red/green, green/yellow, blue/purple, purple/blue, red/black." title="Color Blind Combinations">
            <a:extLst>
              <a:ext uri="{FF2B5EF4-FFF2-40B4-BE49-F238E27FC236}">
                <a16:creationId xmlns:a16="http://schemas.microsoft.com/office/drawing/2014/main" id="{F827F4DF-5291-9747-86F5-8B76FF1275D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739394" y="1690688"/>
            <a:ext cx="2389142" cy="3375962"/>
          </a:xfr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E1A26-E785-DF40-9709-13F528A3B0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47545" y="1963190"/>
            <a:ext cx="5181600" cy="2926257"/>
          </a:xfrm>
        </p:spPr>
        <p:txBody>
          <a:bodyPr>
            <a:normAutofit/>
          </a:bodyPr>
          <a:lstStyle/>
          <a:p>
            <a:r>
              <a:rPr lang="en-US" dirty="0"/>
              <a:t>Use contrasting colors, such as light text on a dark background or dark text on a light background</a:t>
            </a:r>
          </a:p>
          <a:p>
            <a:r>
              <a:rPr lang="en-US" dirty="0"/>
              <a:t>Avoid color-blind combinations</a:t>
            </a:r>
          </a:p>
        </p:txBody>
      </p:sp>
    </p:spTree>
    <p:extLst>
      <p:ext uri="{BB962C8B-B14F-4D97-AF65-F5344CB8AC3E}">
        <p14:creationId xmlns:p14="http://schemas.microsoft.com/office/powerpoint/2010/main" val="1738727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8658D-7486-1543-BA03-AA0CF21F3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Contrast Example</a:t>
            </a:r>
          </a:p>
        </p:txBody>
      </p:sp>
      <p:pic>
        <p:nvPicPr>
          <p:cNvPr id="5" name="Content Placeholder 4" descr="Bar graph showing three data points with contrasting colors and texture added." title="Bar Graph in Contrast">
            <a:extLst>
              <a:ext uri="{FF2B5EF4-FFF2-40B4-BE49-F238E27FC236}">
                <a16:creationId xmlns:a16="http://schemas.microsoft.com/office/drawing/2014/main" id="{90C9612F-7E5D-7C4F-B73D-9358374470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95705" y="1690688"/>
            <a:ext cx="7600590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175151631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4D17E-40A8-1D40-8357-C8B0481E8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Color Contrast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CF5D8-E4FD-CA49-90BE-17A41C7375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1849438"/>
            <a:ext cx="10515600" cy="4200525"/>
          </a:xfrm>
        </p:spPr>
        <p:txBody>
          <a:bodyPr>
            <a:normAutofit/>
          </a:bodyPr>
          <a:lstStyle/>
          <a:p>
            <a:r>
              <a:rPr lang="en-US" dirty="0">
                <a:hlinkClick r:id="rId3"/>
              </a:rPr>
              <a:t>WebAIM:  Color Contrast Checker</a:t>
            </a:r>
            <a:endParaRPr lang="en-US" dirty="0"/>
          </a:p>
          <a:p>
            <a:r>
              <a:rPr lang="en-US" dirty="0">
                <a:hlinkClick r:id="rId4"/>
              </a:rPr>
              <a:t>Colour Contrast Analyzer</a:t>
            </a:r>
            <a:endParaRPr lang="en-US" dirty="0"/>
          </a:p>
          <a:p>
            <a:r>
              <a:rPr lang="en-US" dirty="0">
                <a:hlinkClick r:id="rId5"/>
              </a:rPr>
              <a:t>Color Contrast Analyzer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5400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E8064-1D2D-9047-BB82-77F6459CA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dirty="0"/>
              <a:t>Follow Along Activity 2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26880F-4235-6640-80DC-8E941B884C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sz="3200" dirty="0"/>
              <a:t>Use </a:t>
            </a:r>
            <a:r>
              <a:rPr lang="en-US" sz="3200" dirty="0">
                <a:hlinkClick r:id="rId3"/>
              </a:rPr>
              <a:t>the Colorsafe Tool </a:t>
            </a:r>
            <a:r>
              <a:rPr lang="en-US" sz="3200" dirty="0"/>
              <a:t>to practice exploring background colors and text colors that have adequate contrast</a:t>
            </a:r>
          </a:p>
          <a:p>
            <a:pPr lvl="1"/>
            <a:r>
              <a:rPr lang="en-US" sz="2800" dirty="0"/>
              <a:t>You can enter the HEX Color Codes into Word</a:t>
            </a:r>
          </a:p>
        </p:txBody>
      </p:sp>
      <p:pic>
        <p:nvPicPr>
          <p:cNvPr id="6" name="Content Placeholder 5" descr="Homepage of colorsafe.co with fields for background color, font family, font size, font weight, and WCAG standard">
            <a:extLst>
              <a:ext uri="{FF2B5EF4-FFF2-40B4-BE49-F238E27FC236}">
                <a16:creationId xmlns:a16="http://schemas.microsoft.com/office/drawing/2014/main" id="{FDD77655-32CD-9F40-B7A4-744627FAD0F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397053" y="2241199"/>
            <a:ext cx="5181600" cy="2590798"/>
          </a:xfrm>
          <a:noFill/>
        </p:spPr>
      </p:pic>
    </p:spTree>
    <p:extLst>
      <p:ext uri="{BB962C8B-B14F-4D97-AF65-F5344CB8AC3E}">
        <p14:creationId xmlns:p14="http://schemas.microsoft.com/office/powerpoint/2010/main" val="41261551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4866-5F1F-2B44-9CA4-FCF409C49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975222"/>
            <a:ext cx="7886700" cy="2852737"/>
          </a:xfrm>
        </p:spPr>
        <p:txBody>
          <a:bodyPr/>
          <a:lstStyle/>
          <a:p>
            <a:r>
              <a:rPr lang="en-US" dirty="0"/>
              <a:t>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51F3E-D3A4-D54E-8E5D-0D36E0B9C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3827959"/>
            <a:ext cx="7886700" cy="1500187"/>
          </a:xfrm>
        </p:spPr>
        <p:txBody>
          <a:bodyPr/>
          <a:lstStyle/>
          <a:p>
            <a:pPr algn="ctr"/>
            <a:r>
              <a:rPr lang="en-US" dirty="0"/>
              <a:t>Document Structure</a:t>
            </a:r>
          </a:p>
        </p:txBody>
      </p:sp>
    </p:spTree>
    <p:extLst>
      <p:ext uri="{BB962C8B-B14F-4D97-AF65-F5344CB8AC3E}">
        <p14:creationId xmlns:p14="http://schemas.microsoft.com/office/powerpoint/2010/main" val="344540972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56AB4-AA5C-5249-ADEB-D58CAC4C2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Headings and Body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CC9F48-9132-F14E-BEEB-98D1DE0743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Styles is a formatting tool that:</a:t>
            </a:r>
          </a:p>
          <a:p>
            <a:pPr lvl="1"/>
            <a:r>
              <a:rPr lang="en-US" sz="2800" dirty="0"/>
              <a:t>Provides visual structure</a:t>
            </a:r>
          </a:p>
          <a:p>
            <a:pPr lvl="1"/>
            <a:r>
              <a:rPr lang="en-US" sz="2800" dirty="0"/>
              <a:t>Ensures easy navigation</a:t>
            </a:r>
          </a:p>
          <a:p>
            <a:pPr lvl="1"/>
            <a:r>
              <a:rPr lang="en-US" sz="2800" dirty="0"/>
              <a:t>Maintains structure when converted to PDF or HTML</a:t>
            </a:r>
          </a:p>
        </p:txBody>
      </p:sp>
      <p:pic>
        <p:nvPicPr>
          <p:cNvPr id="6" name="Content Placeholder 5" descr="Modify Style window showing properties and formatting, with text with a border." title="Modify Style">
            <a:extLst>
              <a:ext uri="{FF2B5EF4-FFF2-40B4-BE49-F238E27FC236}">
                <a16:creationId xmlns:a16="http://schemas.microsoft.com/office/drawing/2014/main" id="{64119AC9-13A4-744A-B2EC-ABFD6C06A4F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966" y="1825625"/>
            <a:ext cx="4286067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55079870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8B755-58C7-724C-B918-D3EE8A753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78921-DF6C-304F-8AC5-65A1F12739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Think of notetaking/outline structure when using Headings:</a:t>
            </a:r>
          </a:p>
          <a:p>
            <a:pPr lvl="0"/>
            <a:r>
              <a:rPr lang="en-US" dirty="0"/>
              <a:t>Title (Heading 1)</a:t>
            </a:r>
          </a:p>
          <a:p>
            <a:pPr lvl="1"/>
            <a:r>
              <a:rPr lang="en-US" dirty="0"/>
              <a:t>Section 1 (Heading 2)</a:t>
            </a:r>
          </a:p>
          <a:p>
            <a:pPr lvl="2"/>
            <a:r>
              <a:rPr lang="en-US" dirty="0"/>
              <a:t>Topic 1 (Heading 3)</a:t>
            </a:r>
          </a:p>
          <a:p>
            <a:pPr lvl="3"/>
            <a:r>
              <a:rPr lang="en-US" dirty="0"/>
              <a:t>Sub-topic (Heading 4)</a:t>
            </a:r>
          </a:p>
          <a:p>
            <a:pPr lvl="2"/>
            <a:r>
              <a:rPr lang="en-US" dirty="0"/>
              <a:t>Topic 2 (Heading 3)</a:t>
            </a:r>
          </a:p>
          <a:p>
            <a:pPr lvl="1"/>
            <a:r>
              <a:rPr lang="en-US" dirty="0"/>
              <a:t>Section 2 (Heading 2)</a:t>
            </a:r>
          </a:p>
          <a:p>
            <a:pPr lvl="2"/>
            <a:r>
              <a:rPr lang="en-US" dirty="0"/>
              <a:t>Topic 1 (Heading 3)</a:t>
            </a:r>
          </a:p>
          <a:p>
            <a:pPr lvl="1"/>
            <a:r>
              <a:rPr lang="en-US" dirty="0"/>
              <a:t>Section 3 (Heading 2)</a:t>
            </a:r>
          </a:p>
          <a:p>
            <a:pPr lvl="2"/>
            <a:r>
              <a:rPr lang="en-US" dirty="0"/>
              <a:t>Topic 1 (Heading 3)</a:t>
            </a:r>
          </a:p>
          <a:p>
            <a:pPr lvl="3"/>
            <a:r>
              <a:rPr lang="en-US" dirty="0"/>
              <a:t>Sub-topic 1 (Heading 4)</a:t>
            </a:r>
          </a:p>
          <a:p>
            <a:pPr lvl="3"/>
            <a:r>
              <a:rPr lang="en-US" dirty="0"/>
              <a:t>Sub-topic 2 (Heading 4)</a:t>
            </a:r>
          </a:p>
          <a:p>
            <a:pPr lvl="2"/>
            <a:r>
              <a:rPr lang="en-US" dirty="0"/>
              <a:t>Topic 2 (Heading 3)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846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E8064-1D2D-9047-BB82-77F6459CA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Follow Along Activity 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26880F-4235-6640-80DC-8E941B884C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08081"/>
            <a:ext cx="5181600" cy="2041837"/>
          </a:xfrm>
        </p:spPr>
        <p:txBody>
          <a:bodyPr/>
          <a:lstStyle/>
          <a:p>
            <a:r>
              <a:rPr lang="en-US" dirty="0"/>
              <a:t>Use the Alphabet Graphic Organizer to record key words or ideas that you learn today</a:t>
            </a:r>
          </a:p>
        </p:txBody>
      </p:sp>
      <p:pic>
        <p:nvPicPr>
          <p:cNvPr id="6" name="Content Placeholder 5" descr="A-Z Document Accessibility Organizer used for follow along activity">
            <a:extLst>
              <a:ext uri="{FF2B5EF4-FFF2-40B4-BE49-F238E27FC236}">
                <a16:creationId xmlns:a16="http://schemas.microsoft.com/office/drawing/2014/main" id="{5D37C6AC-E86A-8442-97F1-59CDE559C9C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22102" y="1690688"/>
            <a:ext cx="5181600" cy="3836376"/>
          </a:xfrm>
        </p:spPr>
      </p:pic>
    </p:spTree>
    <p:extLst>
      <p:ext uri="{BB962C8B-B14F-4D97-AF65-F5344CB8AC3E}">
        <p14:creationId xmlns:p14="http://schemas.microsoft.com/office/powerpoint/2010/main" val="77668889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3A278-37B8-054E-9D1D-61B2B66A3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latin typeface="Avenir" panose="02000503020000020003" pitchFamily="2" charset="0"/>
              </a:rPr>
              <a:t>Lists and Columns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B48BE-AD7D-1540-8D83-2EF49059876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Lists</a:t>
            </a:r>
          </a:p>
          <a:p>
            <a:pPr lvl="1"/>
            <a:r>
              <a:rPr lang="en-US" sz="2800" dirty="0"/>
              <a:t>Bullet library, numbering library, or new list style</a:t>
            </a:r>
          </a:p>
          <a:p>
            <a:pPr lvl="1"/>
            <a:r>
              <a:rPr lang="en-US" sz="2800" dirty="0"/>
              <a:t>Numbering style for ordered lists</a:t>
            </a:r>
          </a:p>
          <a:p>
            <a:pPr lvl="1"/>
            <a:r>
              <a:rPr lang="en-US" sz="2800" dirty="0"/>
              <a:t>Bullet style for unordered lists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0926D5-3E7A-5448-B0FE-282388D93EC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Columns</a:t>
            </a:r>
          </a:p>
          <a:p>
            <a:pPr lvl="1"/>
            <a:r>
              <a:rPr lang="en-US" sz="2800" dirty="0"/>
              <a:t>Columns tool is used to create columns</a:t>
            </a:r>
          </a:p>
          <a:p>
            <a:pPr lvl="1"/>
            <a:r>
              <a:rPr lang="en-US" sz="2800" dirty="0"/>
              <a:t>Left aligned</a:t>
            </a:r>
          </a:p>
          <a:p>
            <a:pPr lvl="1"/>
            <a:r>
              <a:rPr lang="en-US" sz="2800" dirty="0"/>
              <a:t>No more than 3 columns</a:t>
            </a:r>
          </a:p>
        </p:txBody>
      </p:sp>
    </p:spTree>
    <p:extLst>
      <p:ext uri="{BB962C8B-B14F-4D97-AF65-F5344CB8AC3E}">
        <p14:creationId xmlns:p14="http://schemas.microsoft.com/office/powerpoint/2010/main" val="8996416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E8064-1D2D-9047-BB82-77F6459CA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Follow Along Activity 3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26880F-4235-6640-80DC-8E941B884C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23285" y="1825625"/>
            <a:ext cx="5362328" cy="4351338"/>
          </a:xfrm>
        </p:spPr>
        <p:txBody>
          <a:bodyPr>
            <a:normAutofit/>
          </a:bodyPr>
          <a:lstStyle/>
          <a:p>
            <a:r>
              <a:rPr lang="en-US" dirty="0"/>
              <a:t>Open a new document</a:t>
            </a:r>
          </a:p>
          <a:p>
            <a:r>
              <a:rPr lang="en-US" dirty="0"/>
              <a:t>Open the Style Pane</a:t>
            </a:r>
          </a:p>
          <a:p>
            <a:r>
              <a:rPr lang="en-US" dirty="0"/>
              <a:t>Create a title and set to H1</a:t>
            </a:r>
          </a:p>
          <a:p>
            <a:r>
              <a:rPr lang="en-US" dirty="0"/>
              <a:t>Create 3 topics and set to H2</a:t>
            </a:r>
          </a:p>
          <a:p>
            <a:r>
              <a:rPr lang="en-US" dirty="0"/>
              <a:t>Create 2 sub-topics and set to H3</a:t>
            </a:r>
          </a:p>
          <a:p>
            <a:endParaRPr lang="en-US" dirty="0"/>
          </a:p>
        </p:txBody>
      </p:sp>
      <p:pic>
        <p:nvPicPr>
          <p:cNvPr id="6" name="Content Placeholder 5" descr="illustaration of a newspaper">
            <a:extLst>
              <a:ext uri="{FF2B5EF4-FFF2-40B4-BE49-F238E27FC236}">
                <a16:creationId xmlns:a16="http://schemas.microsoft.com/office/drawing/2014/main" id="{7CF0F099-EA3F-DE49-9554-77BA6313C28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64905" y="1825625"/>
            <a:ext cx="3173764" cy="3173764"/>
          </a:xfrm>
        </p:spPr>
      </p:pic>
    </p:spTree>
    <p:extLst>
      <p:ext uri="{BB962C8B-B14F-4D97-AF65-F5344CB8AC3E}">
        <p14:creationId xmlns:p14="http://schemas.microsoft.com/office/powerpoint/2010/main" val="291117995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E8413-7363-8F4B-B4DC-00237E4C0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765359"/>
            <a:ext cx="7886700" cy="2852737"/>
          </a:xfrm>
        </p:spPr>
        <p:txBody>
          <a:bodyPr/>
          <a:lstStyle/>
          <a:p>
            <a:r>
              <a:rPr lang="en-US" dirty="0"/>
              <a:t>Document Elements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8A0A96-A331-EA44-A4CF-348B2E8C80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3618096"/>
            <a:ext cx="7886700" cy="1500187"/>
          </a:xfrm>
        </p:spPr>
        <p:txBody>
          <a:bodyPr/>
          <a:lstStyle/>
          <a:p>
            <a:pPr algn="ctr"/>
            <a:r>
              <a:rPr lang="en-US" dirty="0"/>
              <a:t>Page Numbers, Justification, Headers and Footers, Breaks</a:t>
            </a:r>
          </a:p>
        </p:txBody>
      </p:sp>
    </p:spTree>
    <p:extLst>
      <p:ext uri="{BB962C8B-B14F-4D97-AF65-F5344CB8AC3E}">
        <p14:creationId xmlns:p14="http://schemas.microsoft.com/office/powerpoint/2010/main" val="214883398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4F8B6-BB87-B44F-82D6-E2A916048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D95C12-AB4D-774C-8FDE-61D678E2A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Page numbers </a:t>
            </a:r>
          </a:p>
          <a:p>
            <a:r>
              <a:rPr lang="en-US" dirty="0"/>
              <a:t>Text is left justified</a:t>
            </a:r>
          </a:p>
          <a:p>
            <a:r>
              <a:rPr lang="en-US" dirty="0"/>
              <a:t>Headers and Footers </a:t>
            </a:r>
          </a:p>
          <a:p>
            <a:pPr lvl="1"/>
            <a:r>
              <a:rPr lang="en-US" sz="2800"/>
              <a:t>Logo, page numbers, copyright messages, or running headers</a:t>
            </a:r>
          </a:p>
          <a:p>
            <a:r>
              <a:rPr lang="en-US" dirty="0"/>
              <a:t>Breaks are created as Section Breaks</a:t>
            </a:r>
          </a:p>
        </p:txBody>
      </p:sp>
    </p:spTree>
    <p:extLst>
      <p:ext uri="{BB962C8B-B14F-4D97-AF65-F5344CB8AC3E}">
        <p14:creationId xmlns:p14="http://schemas.microsoft.com/office/powerpoint/2010/main" val="23024884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6C35B-4C25-EE42-B128-888B98B03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990212"/>
            <a:ext cx="7886700" cy="2852737"/>
          </a:xfrm>
        </p:spPr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104A7A-9AA3-3B4B-AEFB-9C01E82C5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3842949"/>
            <a:ext cx="7886700" cy="1500187"/>
          </a:xfrm>
        </p:spPr>
        <p:txBody>
          <a:bodyPr/>
          <a:lstStyle/>
          <a:p>
            <a:pPr algn="ctr"/>
            <a:r>
              <a:rPr lang="en-US" dirty="0"/>
              <a:t>Language, Structure, and </a:t>
            </a:r>
            <a:r>
              <a:rPr lang="en-US" dirty="0" err="1"/>
              <a:t>Flesch</a:t>
            </a:r>
            <a:r>
              <a:rPr lang="en-US" dirty="0"/>
              <a:t> Reading Score</a:t>
            </a:r>
          </a:p>
        </p:txBody>
      </p:sp>
    </p:spTree>
    <p:extLst>
      <p:ext uri="{BB962C8B-B14F-4D97-AF65-F5344CB8AC3E}">
        <p14:creationId xmlns:p14="http://schemas.microsoft.com/office/powerpoint/2010/main" val="397505494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13B49-5FA5-DF45-943E-186546594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Language and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F91D2-3706-6C44-AF8B-1903AB257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Type out acronyms on the first reference in the document</a:t>
            </a:r>
          </a:p>
          <a:p>
            <a:r>
              <a:rPr lang="en-US" dirty="0"/>
              <a:t>Avoid excessive acronyms or jargon</a:t>
            </a:r>
          </a:p>
          <a:p>
            <a:r>
              <a:rPr lang="en-US" dirty="0"/>
              <a:t>Avoid unclear language:</a:t>
            </a:r>
          </a:p>
          <a:p>
            <a:pPr lvl="1"/>
            <a:r>
              <a:rPr lang="en-US" sz="2800" dirty="0"/>
              <a:t>This, that, those, there</a:t>
            </a:r>
          </a:p>
        </p:txBody>
      </p:sp>
    </p:spTree>
    <p:extLst>
      <p:ext uri="{BB962C8B-B14F-4D97-AF65-F5344CB8AC3E}">
        <p14:creationId xmlns:p14="http://schemas.microsoft.com/office/powerpoint/2010/main" val="256287396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33B32-DC4D-204A-A98F-AE7AF0BD7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err="1"/>
              <a:t>Flesch</a:t>
            </a:r>
            <a:r>
              <a:rPr lang="en-US" b="1"/>
              <a:t> Reading Score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46DD57-CD70-9F48-8345-848F808E8E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Readability Statistics</a:t>
            </a:r>
          </a:p>
          <a:p>
            <a:pPr lvl="1"/>
            <a:r>
              <a:rPr lang="en-US" sz="2800" dirty="0"/>
              <a:t>Word – Preferences – Spelling and Grammar – Show Readability Statistics</a:t>
            </a:r>
          </a:p>
          <a:p>
            <a:pPr lvl="1"/>
            <a:r>
              <a:rPr lang="en-US" sz="2800" dirty="0"/>
              <a:t>Tools – Spelling and Grammar – Spelling and Grammar Check – Ok </a:t>
            </a:r>
          </a:p>
          <a:p>
            <a:endParaRPr lang="en-US" dirty="0"/>
          </a:p>
        </p:txBody>
      </p:sp>
      <p:pic>
        <p:nvPicPr>
          <p:cNvPr id="6" name="Content Placeholder 5" descr="Readability Statistics within Microsoft Word showing 38.9 for Flesch Reading Ease." title="Readability Statistics">
            <a:extLst>
              <a:ext uri="{FF2B5EF4-FFF2-40B4-BE49-F238E27FC236}">
                <a16:creationId xmlns:a16="http://schemas.microsoft.com/office/drawing/2014/main" id="{FEDE6468-964B-8D49-8CBC-231EA63F22D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44" y="1690688"/>
            <a:ext cx="3568096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43415120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E2EAA-7E36-7C43-BDAD-0682D0B63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1530" y="2225927"/>
            <a:ext cx="2628828" cy="1369348"/>
          </a:xfrm>
        </p:spPr>
        <p:txBody>
          <a:bodyPr/>
          <a:lstStyle/>
          <a:p>
            <a:r>
              <a:rPr lang="en-US" dirty="0"/>
              <a:t>Tables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0BB446-DCE8-7C48-906B-C00CBBF45C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80652" y="3771354"/>
            <a:ext cx="4730584" cy="1500187"/>
          </a:xfrm>
        </p:spPr>
        <p:txBody>
          <a:bodyPr/>
          <a:lstStyle/>
          <a:p>
            <a:pPr algn="ctr"/>
            <a:r>
              <a:rPr lang="en-US" dirty="0"/>
              <a:t>Creation and Structure</a:t>
            </a:r>
          </a:p>
        </p:txBody>
      </p:sp>
    </p:spTree>
    <p:extLst>
      <p:ext uri="{BB962C8B-B14F-4D97-AF65-F5344CB8AC3E}">
        <p14:creationId xmlns:p14="http://schemas.microsoft.com/office/powerpoint/2010/main" val="14108820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BEA5A-A914-DA49-AD67-71972F1C2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Table Creation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B2E1A-07A6-3D4E-9D02-4D6C158124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Use tables for data</a:t>
            </a:r>
          </a:p>
          <a:p>
            <a:r>
              <a:rPr lang="en-US" dirty="0"/>
              <a:t>Insert tables using the Insert Table tool</a:t>
            </a:r>
          </a:p>
        </p:txBody>
      </p:sp>
      <p:pic>
        <p:nvPicPr>
          <p:cNvPr id="12" name="Content Placeholder 11" descr="illusration of an empty data table">
            <a:extLst>
              <a:ext uri="{FF2B5EF4-FFF2-40B4-BE49-F238E27FC236}">
                <a16:creationId xmlns:a16="http://schemas.microsoft.com/office/drawing/2014/main" id="{C39BA951-12F7-004F-AC68-3439666F41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87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354169939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57F26-A627-5546-B93A-DF53D302E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510" y="432297"/>
            <a:ext cx="11077847" cy="962526"/>
          </a:xfrm>
        </p:spPr>
        <p:txBody>
          <a:bodyPr>
            <a:normAutofit/>
          </a:bodyPr>
          <a:lstStyle/>
          <a:p>
            <a:r>
              <a:rPr lang="en-US" b="1" dirty="0"/>
              <a:t>Header Row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3CD05-1AF3-0C42-97ED-69E414CADC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9510" y="1617602"/>
            <a:ext cx="7624317" cy="2264588"/>
          </a:xfrm>
        </p:spPr>
        <p:txBody>
          <a:bodyPr>
            <a:normAutofit/>
          </a:bodyPr>
          <a:lstStyle/>
          <a:p>
            <a:r>
              <a:rPr lang="en-US" sz="3200" dirty="0">
                <a:ea typeface="Avenir Book" charset="0"/>
                <a:cs typeface="Avenir Book" charset="0"/>
              </a:rPr>
              <a:t>Header Row is selected in the Table Design tab</a:t>
            </a:r>
          </a:p>
        </p:txBody>
      </p:sp>
      <p:pic>
        <p:nvPicPr>
          <p:cNvPr id="10" name="Content Placeholder 9" descr="Word ribbon with Table Design tab open and arrow pointing to Header Row." title="Header Row">
            <a:extLst>
              <a:ext uri="{FF2B5EF4-FFF2-40B4-BE49-F238E27FC236}">
                <a16:creationId xmlns:a16="http://schemas.microsoft.com/office/drawing/2014/main" id="{60133BEF-C3D6-3B45-98DC-A124BD575D1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92399" y="3400927"/>
            <a:ext cx="8536358" cy="962527"/>
          </a:xfr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6BECBD3-0939-F249-A9E9-73F838B23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2355476" y="2518610"/>
            <a:ext cx="419808" cy="1187116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7795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A99BE-8A32-9048-BD59-EF44355A0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5" y="2593975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Background and Overview</a:t>
            </a:r>
          </a:p>
        </p:txBody>
      </p:sp>
    </p:spTree>
    <p:extLst>
      <p:ext uri="{BB962C8B-B14F-4D97-AF65-F5344CB8AC3E}">
        <p14:creationId xmlns:p14="http://schemas.microsoft.com/office/powerpoint/2010/main" val="222269568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71977-C2D7-0C46-B5C6-C6B00827A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540" y="371559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/>
              <a:t>Repeat Header Rows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1CC8D-BB34-1E4C-9E6C-8ACB415D9D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97122"/>
            <a:ext cx="7886701" cy="1174249"/>
          </a:xfrm>
        </p:spPr>
        <p:txBody>
          <a:bodyPr/>
          <a:lstStyle/>
          <a:p>
            <a:r>
              <a:rPr lang="en-US" dirty="0"/>
              <a:t>Repeat Header Rows is selected in the Table Layout tab</a:t>
            </a:r>
          </a:p>
        </p:txBody>
      </p:sp>
      <p:pic>
        <p:nvPicPr>
          <p:cNvPr id="6" name="Content Placeholder 5" descr="Word ribbon with Table Layout tab open and arrow pointing to Repeat Header Rows." title="Repeat Header Rows">
            <a:extLst>
              <a:ext uri="{FF2B5EF4-FFF2-40B4-BE49-F238E27FC236}">
                <a16:creationId xmlns:a16="http://schemas.microsoft.com/office/drawing/2014/main" id="{42338294-6000-E642-B77A-5D530B7C9F4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392892" y="3192380"/>
            <a:ext cx="7646459" cy="1686719"/>
          </a:xfr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262F114-2E22-B24E-A1AA-34FDCD513C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8387307" y="2598821"/>
            <a:ext cx="419808" cy="1187116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918252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4EBD2-FF4A-6741-BD4E-1850F5E13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dirty="0"/>
              <a:t>Table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56E0EA-992E-9F4C-A56E-34175F1D06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1849438"/>
            <a:ext cx="10515600" cy="4200525"/>
          </a:xfrm>
        </p:spPr>
        <p:txBody>
          <a:bodyPr>
            <a:normAutofit/>
          </a:bodyPr>
          <a:lstStyle/>
          <a:p>
            <a:r>
              <a:rPr lang="en-US" dirty="0"/>
              <a:t>Things to avoid:</a:t>
            </a:r>
          </a:p>
          <a:p>
            <a:pPr lvl="1"/>
            <a:r>
              <a:rPr lang="en-US" sz="2800" dirty="0"/>
              <a:t>Merging or splitting cells</a:t>
            </a:r>
          </a:p>
          <a:p>
            <a:pPr lvl="1"/>
            <a:r>
              <a:rPr lang="en-US" sz="2800" dirty="0"/>
              <a:t>Complex tables</a:t>
            </a:r>
          </a:p>
          <a:p>
            <a:pPr lvl="1"/>
            <a:r>
              <a:rPr lang="en-US" sz="2800" dirty="0"/>
              <a:t>Using Headings Styles within the Style Pane</a:t>
            </a:r>
          </a:p>
          <a:p>
            <a:pPr lvl="1"/>
            <a:r>
              <a:rPr lang="en-US" sz="2800" dirty="0"/>
              <a:t>Blank cells within the table</a:t>
            </a:r>
          </a:p>
          <a:p>
            <a:pPr lvl="1"/>
            <a:r>
              <a:rPr lang="en-US" sz="2800" dirty="0"/>
              <a:t>Rows breaking across pages</a:t>
            </a:r>
          </a:p>
        </p:txBody>
      </p:sp>
    </p:spTree>
    <p:extLst>
      <p:ext uri="{BB962C8B-B14F-4D97-AF65-F5344CB8AC3E}">
        <p14:creationId xmlns:p14="http://schemas.microsoft.com/office/powerpoint/2010/main" val="151421527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369F0-D6CA-5F48-A58C-26279D9CE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469897"/>
            <a:ext cx="7886700" cy="1959103"/>
          </a:xfrm>
        </p:spPr>
        <p:txBody>
          <a:bodyPr/>
          <a:lstStyle/>
          <a:p>
            <a:r>
              <a:rPr lang="en-US" dirty="0"/>
              <a:t>Finalizing the Document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ABCED6-7759-8146-AC95-D33EB9815D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57412" y="3429000"/>
            <a:ext cx="7886700" cy="789012"/>
          </a:xfrm>
        </p:spPr>
        <p:txBody>
          <a:bodyPr/>
          <a:lstStyle/>
          <a:p>
            <a:pPr algn="ctr"/>
            <a:r>
              <a:rPr lang="en-US" dirty="0"/>
              <a:t>Navigation Pane, Accessibility Check, Table of Contents</a:t>
            </a:r>
          </a:p>
        </p:txBody>
      </p:sp>
    </p:spTree>
    <p:extLst>
      <p:ext uri="{BB962C8B-B14F-4D97-AF65-F5344CB8AC3E}">
        <p14:creationId xmlns:p14="http://schemas.microsoft.com/office/powerpoint/2010/main" val="293634457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6D403-FF1B-944C-A9D9-BDAB4E123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Spelling Errors and Comments</a:t>
            </a:r>
          </a:p>
        </p:txBody>
      </p:sp>
      <p:pic>
        <p:nvPicPr>
          <p:cNvPr id="6" name="Content Placeholder 5" descr="Lowercase letters a, b, and c with a check mark." title="Spell Check">
            <a:extLst>
              <a:ext uri="{FF2B5EF4-FFF2-40B4-BE49-F238E27FC236}">
                <a16:creationId xmlns:a16="http://schemas.microsoft.com/office/drawing/2014/main" id="{18394944-A714-6247-A3F6-DA1F274D306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115" y="2188043"/>
            <a:ext cx="3375962" cy="3375962"/>
          </a:xfr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CAC270-1D9B-ED40-B155-3C22386679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Address all spelling errors</a:t>
            </a:r>
          </a:p>
          <a:p>
            <a:r>
              <a:rPr lang="en-US" dirty="0"/>
              <a:t>Remove comments and track changes from source document</a:t>
            </a:r>
          </a:p>
        </p:txBody>
      </p:sp>
    </p:spTree>
    <p:extLst>
      <p:ext uri="{BB962C8B-B14F-4D97-AF65-F5344CB8AC3E}">
        <p14:creationId xmlns:p14="http://schemas.microsoft.com/office/powerpoint/2010/main" val="365038330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2630B-1598-2B40-9130-CF9F14FDE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Non-printing Characters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BD8B1A-0FC3-684D-936C-4B84C26D5E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Check for non-printing characters</a:t>
            </a:r>
          </a:p>
          <a:p>
            <a:r>
              <a:rPr lang="en-US" dirty="0"/>
              <a:t>Home – ¶</a:t>
            </a:r>
          </a:p>
        </p:txBody>
      </p:sp>
      <p:pic>
        <p:nvPicPr>
          <p:cNvPr id="6" name="Content Placeholder 5" descr="Text with nonprinting characters visually present, including spaces and paragraph lines." title="Non-printing Characters">
            <a:extLst>
              <a:ext uri="{FF2B5EF4-FFF2-40B4-BE49-F238E27FC236}">
                <a16:creationId xmlns:a16="http://schemas.microsoft.com/office/drawing/2014/main" id="{B3E10C64-F1D2-B046-8911-9A58AB2B14F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055" y="1696048"/>
            <a:ext cx="5975695" cy="3465903"/>
          </a:xfrm>
          <a:noFill/>
        </p:spPr>
      </p:pic>
    </p:spTree>
    <p:extLst>
      <p:ext uri="{BB962C8B-B14F-4D97-AF65-F5344CB8AC3E}">
        <p14:creationId xmlns:p14="http://schemas.microsoft.com/office/powerpoint/2010/main" val="310319861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88266-AFCD-3A4A-A26D-7E85E4513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Table of 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A9247-AE96-BE49-ABD6-C3141F0217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6155" y="1612537"/>
            <a:ext cx="9999689" cy="2311660"/>
          </a:xfrm>
        </p:spPr>
        <p:txBody>
          <a:bodyPr>
            <a:normAutofit/>
          </a:bodyPr>
          <a:lstStyle/>
          <a:p>
            <a:r>
              <a:rPr lang="en-US" dirty="0"/>
              <a:t>Provide an overview of the content</a:t>
            </a:r>
          </a:p>
          <a:p>
            <a:r>
              <a:rPr lang="en-US" dirty="0"/>
              <a:t>Increase ease of navigation</a:t>
            </a:r>
          </a:p>
          <a:p>
            <a:r>
              <a:rPr lang="en-US" dirty="0"/>
              <a:t>References – Table of Contents – Classic or Simple</a:t>
            </a:r>
          </a:p>
        </p:txBody>
      </p:sp>
      <p:pic>
        <p:nvPicPr>
          <p:cNvPr id="10" name="Content Placeholder 9" descr="Table of Contents with Title for Heading 1, two Heading 2 each with two Heading 3." title="Table of Contents">
            <a:extLst>
              <a:ext uri="{FF2B5EF4-FFF2-40B4-BE49-F238E27FC236}">
                <a16:creationId xmlns:a16="http://schemas.microsoft.com/office/drawing/2014/main" id="{1B02C440-16CE-E949-B204-53848FF417C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689" y="3568459"/>
            <a:ext cx="8194622" cy="2601789"/>
          </a:xfrm>
          <a:noFill/>
        </p:spPr>
      </p:pic>
    </p:spTree>
    <p:extLst>
      <p:ext uri="{BB962C8B-B14F-4D97-AF65-F5344CB8AC3E}">
        <p14:creationId xmlns:p14="http://schemas.microsoft.com/office/powerpoint/2010/main" val="283217411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19247-CF4C-3842-A17A-6C3A481E4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Check Accessibility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BCE5C4-C21B-ED45-AA07-CBC33D2F60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/>
              <a:t>The Check Accessibility tool will display errors, warnings, and tips. </a:t>
            </a:r>
          </a:p>
          <a:p>
            <a:r>
              <a:rPr lang="en-US"/>
              <a:t>Review – Check Accessibility  </a:t>
            </a:r>
            <a:endParaRPr lang="en-US" dirty="0"/>
          </a:p>
        </p:txBody>
      </p:sp>
      <p:pic>
        <p:nvPicPr>
          <p:cNvPr id="6" name="Content Placeholder 5" descr="Accessibility Checker displaying several errors and several warnings." title="Accessibility Checker">
            <a:extLst>
              <a:ext uri="{FF2B5EF4-FFF2-40B4-BE49-F238E27FC236}">
                <a16:creationId xmlns:a16="http://schemas.microsoft.com/office/drawing/2014/main" id="{D72B1789-042A-9143-B864-4BAAF99BDBB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8621003" y="1540812"/>
            <a:ext cx="2262695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337834236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0058-02EF-EA4E-8435-43489A93B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dirty="0"/>
              <a:t>Follow Along Activity 4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0804048-B662-4561-95C2-639CA63E40F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1849438"/>
            <a:ext cx="10515600" cy="4200525"/>
          </a:xfrm>
        </p:spPr>
        <p:txBody>
          <a:bodyPr/>
          <a:lstStyle/>
          <a:p>
            <a:r>
              <a:rPr lang="en-US" dirty="0"/>
              <a:t>Open an existing Word Document or use the Styles practice one</a:t>
            </a:r>
          </a:p>
          <a:p>
            <a:r>
              <a:rPr lang="en-US" dirty="0"/>
              <a:t>Mac: Review – Check Accessibility</a:t>
            </a:r>
          </a:p>
          <a:p>
            <a:r>
              <a:rPr lang="en-US" dirty="0"/>
              <a:t>PC: File – Info – Check for Issues – Check Accessibility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93510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927" y="177421"/>
            <a:ext cx="8534146" cy="1006522"/>
          </a:xfrm>
        </p:spPr>
        <p:txBody>
          <a:bodyPr>
            <a:normAutofit/>
          </a:bodyPr>
          <a:lstStyle/>
          <a:p>
            <a:r>
              <a:rPr lang="en-US" sz="4400" b="1" dirty="0">
                <a:ea typeface="Avenir Book" charset="0"/>
                <a:cs typeface="Avenir Book" charset="0"/>
              </a:rPr>
              <a:t>Errors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00432" y="1705440"/>
            <a:ext cx="2949178" cy="1561718"/>
          </a:xfrm>
        </p:spPr>
        <p:txBody>
          <a:bodyPr/>
          <a:lstStyle/>
          <a:p>
            <a:pPr marL="0" lvl="1">
              <a:spcBef>
                <a:spcPts val="750"/>
              </a:spcBef>
            </a:pPr>
            <a:r>
              <a:rPr lang="en-US" sz="3200" dirty="0">
                <a:ea typeface="Avenir Book" charset="0"/>
                <a:cs typeface="Avenir Book" charset="0"/>
              </a:rPr>
              <a:t>Cannot be read or understood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6303" y="1705440"/>
            <a:ext cx="5816242" cy="383776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ea typeface="Avenir Book" charset="0"/>
                <a:cs typeface="Avenir Book" charset="0"/>
              </a:rPr>
              <a:t>Images missing alt text</a:t>
            </a:r>
          </a:p>
          <a:p>
            <a:pPr>
              <a:lnSpc>
                <a:spcPct val="100000"/>
              </a:lnSpc>
            </a:pPr>
            <a:r>
              <a:rPr lang="en-US" dirty="0">
                <a:ea typeface="Avenir Book" charset="0"/>
                <a:cs typeface="Avenir Book" charset="0"/>
              </a:rPr>
              <a:t>Tables without column or row headers</a:t>
            </a:r>
          </a:p>
          <a:p>
            <a:pPr>
              <a:lnSpc>
                <a:spcPct val="100000"/>
              </a:lnSpc>
            </a:pPr>
            <a:r>
              <a:rPr lang="en-US" dirty="0">
                <a:ea typeface="Avenir Book" charset="0"/>
                <a:cs typeface="Avenir Book" charset="0"/>
              </a:rPr>
              <a:t>Styles and Headings were not used to organize content</a:t>
            </a:r>
          </a:p>
          <a:p>
            <a:pPr>
              <a:lnSpc>
                <a:spcPct val="100000"/>
              </a:lnSpc>
            </a:pPr>
            <a:endParaRPr 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8" name="Picture Placeholder 7" descr="Circle with X inside." title="Error">
            <a:extLst>
              <a:ext uri="{FF2B5EF4-FFF2-40B4-BE49-F238E27FC236}">
                <a16:creationId xmlns:a16="http://schemas.microsoft.com/office/drawing/2014/main" id="{CA6321A3-8147-5143-8807-57E57AD58BC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" t="3474" r="-1061" b="15043"/>
          <a:stretch/>
        </p:blipFill>
        <p:spPr>
          <a:xfrm>
            <a:off x="1500432" y="2867108"/>
            <a:ext cx="2571750" cy="2115402"/>
          </a:xfrm>
        </p:spPr>
      </p:pic>
    </p:spTree>
    <p:extLst>
      <p:ext uri="{BB962C8B-B14F-4D97-AF65-F5344CB8AC3E}">
        <p14:creationId xmlns:p14="http://schemas.microsoft.com/office/powerpoint/2010/main" val="379084673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212" y="414968"/>
            <a:ext cx="9403575" cy="712033"/>
          </a:xfrm>
        </p:spPr>
        <p:txBody>
          <a:bodyPr>
            <a:normAutofit/>
          </a:bodyPr>
          <a:lstStyle/>
          <a:p>
            <a:r>
              <a:rPr lang="en-US" sz="4400" b="1" dirty="0">
                <a:ea typeface="Avenir Book" charset="0"/>
                <a:cs typeface="Avenir Book" charset="0"/>
              </a:rPr>
              <a:t>Warnings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0355" y="1451339"/>
            <a:ext cx="3797195" cy="1075544"/>
          </a:xfrm>
        </p:spPr>
        <p:txBody>
          <a:bodyPr>
            <a:normAutofit/>
          </a:bodyPr>
          <a:lstStyle/>
          <a:p>
            <a:pPr marL="0" lvl="1" algn="ctr">
              <a:spcBef>
                <a:spcPts val="750"/>
              </a:spcBef>
            </a:pPr>
            <a:r>
              <a:rPr lang="en-US" sz="2900" dirty="0">
                <a:ea typeface="Avenir Book" charset="0"/>
                <a:cs typeface="Avenir Book" charset="0"/>
              </a:rPr>
              <a:t>Difficult </a:t>
            </a:r>
          </a:p>
          <a:p>
            <a:pPr marL="0" lvl="1" algn="ctr">
              <a:spcBef>
                <a:spcPts val="750"/>
              </a:spcBef>
            </a:pPr>
            <a:r>
              <a:rPr lang="en-US" sz="2900" dirty="0">
                <a:ea typeface="Avenir Book" charset="0"/>
                <a:cs typeface="Avenir Book" charset="0"/>
              </a:rPr>
              <a:t>to understand</a:t>
            </a:r>
          </a:p>
          <a:p>
            <a:endParaRPr lang="en-US" sz="3200" dirty="0"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5757" y="1614228"/>
            <a:ext cx="5576399" cy="362954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ea typeface="Avenir Book" charset="0"/>
                <a:cs typeface="Avenir Book" charset="0"/>
              </a:rPr>
              <a:t>Hyperlinks are not meaningful</a:t>
            </a:r>
          </a:p>
          <a:p>
            <a:pPr>
              <a:lnSpc>
                <a:spcPct val="100000"/>
              </a:lnSpc>
            </a:pPr>
            <a:r>
              <a:rPr lang="en-US" dirty="0">
                <a:ea typeface="Avenir Book" charset="0"/>
                <a:cs typeface="Avenir Book" charset="0"/>
              </a:rPr>
              <a:t>Headings are too long</a:t>
            </a:r>
          </a:p>
          <a:p>
            <a:pPr>
              <a:lnSpc>
                <a:spcPct val="100000"/>
              </a:lnSpc>
            </a:pPr>
            <a:r>
              <a:rPr lang="en-US" dirty="0">
                <a:ea typeface="Avenir Book" charset="0"/>
                <a:cs typeface="Avenir Book" charset="0"/>
              </a:rPr>
              <a:t>Non-text elements are not ‘in line with text’</a:t>
            </a:r>
          </a:p>
          <a:p>
            <a:pPr>
              <a:lnSpc>
                <a:spcPct val="150000"/>
              </a:lnSpc>
            </a:pPr>
            <a:r>
              <a:rPr lang="en-US" dirty="0">
                <a:ea typeface="Avenir Book" charset="0"/>
                <a:cs typeface="Avenir Book" charset="0"/>
              </a:rPr>
              <a:t>Excessive blank spaces</a:t>
            </a:r>
          </a:p>
        </p:txBody>
      </p:sp>
      <p:pic>
        <p:nvPicPr>
          <p:cNvPr id="5" name="Picture 4" descr="Triangle with exclamation inside." title="Warn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196" y="2851221"/>
            <a:ext cx="2489515" cy="2178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38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653" y="313541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ea typeface="Avenir Book" charset="0"/>
                <a:cs typeface="Avenir Book" charset="0"/>
              </a:rPr>
              <a:t>Why Create Accessibly?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5025" y="1504169"/>
            <a:ext cx="11003514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ea typeface="Avenir Book" charset="0"/>
                <a:cs typeface="Avenir Book" charset="0"/>
              </a:rPr>
              <a:t>User Experience – user preferences and user needs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ea typeface="Avenir Book" charset="0"/>
                <a:cs typeface="Avenir Book" charset="0"/>
              </a:rPr>
              <a:t>Compliance - Meet IDEA, Section 508, ADA, and OCR mandates</a:t>
            </a:r>
          </a:p>
        </p:txBody>
      </p:sp>
    </p:spTree>
    <p:extLst>
      <p:ext uri="{BB962C8B-B14F-4D97-AF65-F5344CB8AC3E}">
        <p14:creationId xmlns:p14="http://schemas.microsoft.com/office/powerpoint/2010/main" val="371812862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4114" y="457201"/>
            <a:ext cx="9103772" cy="682052"/>
          </a:xfrm>
        </p:spPr>
        <p:txBody>
          <a:bodyPr>
            <a:noAutofit/>
          </a:bodyPr>
          <a:lstStyle/>
          <a:p>
            <a:r>
              <a:rPr lang="en-US" b="1" dirty="0">
                <a:ea typeface="Avenir Book" charset="0"/>
                <a:cs typeface="Avenir Book" charset="0"/>
              </a:rPr>
              <a:t>Tips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44114" y="1676493"/>
            <a:ext cx="2949178" cy="1315387"/>
          </a:xfrm>
        </p:spPr>
        <p:txBody>
          <a:bodyPr>
            <a:normAutofit/>
          </a:bodyPr>
          <a:lstStyle/>
          <a:p>
            <a:pPr marL="0" lvl="1" algn="ctr">
              <a:spcBef>
                <a:spcPts val="750"/>
              </a:spcBef>
            </a:pPr>
            <a:r>
              <a:rPr lang="en-US" sz="2900" dirty="0">
                <a:ea typeface="Avenir Book" charset="0"/>
                <a:cs typeface="Avenir Book" charset="0"/>
              </a:rPr>
              <a:t>Content could be presented in a different way</a:t>
            </a:r>
          </a:p>
          <a:p>
            <a:endParaRPr lang="en-US" sz="3200" dirty="0"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0" y="1916816"/>
            <a:ext cx="5111704" cy="340469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ea typeface="Avenir Book" charset="0"/>
                <a:cs typeface="Avenir Book" charset="0"/>
              </a:rPr>
              <a:t>Reading order is not logical</a:t>
            </a:r>
          </a:p>
          <a:p>
            <a:pPr>
              <a:lnSpc>
                <a:spcPct val="100000"/>
              </a:lnSpc>
            </a:pPr>
            <a:r>
              <a:rPr lang="en-US" dirty="0">
                <a:ea typeface="Avenir Book" charset="0"/>
                <a:cs typeface="Avenir Book" charset="0"/>
              </a:rPr>
              <a:t>Watermarks are present</a:t>
            </a:r>
          </a:p>
        </p:txBody>
      </p:sp>
      <p:pic>
        <p:nvPicPr>
          <p:cNvPr id="6" name="Picture 5" descr="Circle with check mark inside." title="Ti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4" r="19977"/>
          <a:stretch/>
        </p:blipFill>
        <p:spPr>
          <a:xfrm>
            <a:off x="1544114" y="3136692"/>
            <a:ext cx="2441609" cy="204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6031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CCDF8-7159-AF46-BCBC-84AEEB0BB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Final Check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240B15-E250-D648-8B57-90BEE00BCF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Update Document Properties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Review Navigation Pane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Check Accessibility</a:t>
            </a:r>
          </a:p>
        </p:txBody>
      </p:sp>
      <p:pic>
        <p:nvPicPr>
          <p:cNvPr id="6" name="Content Placeholder 5" descr="Five of six checkboxes selected using a pencil." title="Checklist">
            <a:extLst>
              <a:ext uri="{FF2B5EF4-FFF2-40B4-BE49-F238E27FC236}">
                <a16:creationId xmlns:a16="http://schemas.microsoft.com/office/drawing/2014/main" id="{3698C8BC-5475-1748-A5E6-ED10516CD28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518061"/>
            <a:ext cx="5181600" cy="2966466"/>
          </a:xfrm>
          <a:noFill/>
        </p:spPr>
      </p:pic>
    </p:spTree>
    <p:extLst>
      <p:ext uri="{BB962C8B-B14F-4D97-AF65-F5344CB8AC3E}">
        <p14:creationId xmlns:p14="http://schemas.microsoft.com/office/powerpoint/2010/main" val="257005467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9AD06-B91F-2F4F-A4B1-3D31ED8D6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pPr algn="ctr"/>
            <a:r>
              <a:rPr lang="en-US" b="1" dirty="0">
                <a:latin typeface="Avenir LT Std 55 Roman" panose="020B0503020203020204" pitchFamily="34" charset="0"/>
              </a:rPr>
              <a:t>Break Time! 2</a:t>
            </a:r>
          </a:p>
        </p:txBody>
      </p:sp>
      <p:pic>
        <p:nvPicPr>
          <p:cNvPr id="9" name="Content Placeholder 8" descr="A cappaccino is being poured, creating a heart shape with the foam">
            <a:extLst>
              <a:ext uri="{FF2B5EF4-FFF2-40B4-BE49-F238E27FC236}">
                <a16:creationId xmlns:a16="http://schemas.microsoft.com/office/drawing/2014/main" id="{F6C285D2-2A1C-2B40-B999-2FF77C13D4C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53332" y="2006562"/>
            <a:ext cx="4942668" cy="3291490"/>
          </a:xfrm>
        </p:spPr>
      </p:pic>
      <p:pic>
        <p:nvPicPr>
          <p:cNvPr id="20" name="Content Placeholder 19" descr="An abstract figure holds a sitting yoga pose">
            <a:extLst>
              <a:ext uri="{FF2B5EF4-FFF2-40B4-BE49-F238E27FC236}">
                <a16:creationId xmlns:a16="http://schemas.microsoft.com/office/drawing/2014/main" id="{B5054967-9F7B-504B-8DDC-2833B91C128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34753" y="2151137"/>
            <a:ext cx="4162586" cy="3146915"/>
          </a:xfrm>
        </p:spPr>
      </p:pic>
    </p:spTree>
    <p:extLst>
      <p:ext uri="{BB962C8B-B14F-4D97-AF65-F5344CB8AC3E}">
        <p14:creationId xmlns:p14="http://schemas.microsoft.com/office/powerpoint/2010/main" val="15400684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13A15-1513-8149-AD07-A2D84A411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658" y="220799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/>
              <a:t>Adobe Acrobat Pro DC</a:t>
            </a:r>
          </a:p>
        </p:txBody>
      </p:sp>
    </p:spTree>
    <p:extLst>
      <p:ext uri="{BB962C8B-B14F-4D97-AF65-F5344CB8AC3E}">
        <p14:creationId xmlns:p14="http://schemas.microsoft.com/office/powerpoint/2010/main" val="413380779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C85FE-A943-B040-AC2A-47DA06529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dirty="0"/>
              <a:t>Chat Activity 5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26F01-12FF-EE47-BD28-505EBAA557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10645"/>
            <a:ext cx="5181600" cy="22367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Watch video of OLAC Flyer – </a:t>
            </a:r>
          </a:p>
          <a:p>
            <a:pPr marL="0" indent="0">
              <a:buNone/>
            </a:pPr>
            <a:r>
              <a:rPr lang="en-US" dirty="0"/>
              <a:t>What barriers do you recognize as you listen to the screen reader?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AEAD444-B8CE-BA47-B662-ED6AED246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09875" y="1825625"/>
            <a:ext cx="3128794" cy="3128794"/>
          </a:xfrm>
        </p:spPr>
      </p:pic>
    </p:spTree>
    <p:extLst>
      <p:ext uri="{BB962C8B-B14F-4D97-AF65-F5344CB8AC3E}">
        <p14:creationId xmlns:p14="http://schemas.microsoft.com/office/powerpoint/2010/main" val="251721314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No Source Document?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/>
              <a:t>Options: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/>
              <a:t>Complete minor edits within Adobe to remediate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/>
              <a:t>Select the content and reformat in an authoring tool with accessibility features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/>
              <a:t>Scan the document and perform text recognition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/>
              <a:t>Start from scratch</a:t>
            </a:r>
          </a:p>
        </p:txBody>
      </p:sp>
    </p:spTree>
    <p:extLst>
      <p:ext uri="{BB962C8B-B14F-4D97-AF65-F5344CB8AC3E}">
        <p14:creationId xmlns:p14="http://schemas.microsoft.com/office/powerpoint/2010/main" val="352287823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202A4-183F-4A40-BE4E-F0E97D919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Converting to PDF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D24CB0-F08B-4F4B-AAC8-F08F78946B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9475" y="1866900"/>
            <a:ext cx="4787900" cy="4268788"/>
          </a:xfrm>
        </p:spPr>
        <p:txBody>
          <a:bodyPr wrap="square" anchor="t">
            <a:normAutofit/>
          </a:bodyPr>
          <a:lstStyle/>
          <a:p>
            <a:r>
              <a:rPr lang="en-US"/>
              <a:t>Multiple Methods</a:t>
            </a:r>
          </a:p>
          <a:p>
            <a:pPr lvl="1"/>
            <a:r>
              <a:rPr lang="en-US" sz="2800" b="1"/>
              <a:t>Acrobat Plug-in</a:t>
            </a:r>
          </a:p>
          <a:p>
            <a:pPr lvl="1"/>
            <a:r>
              <a:rPr lang="en-US" sz="2800"/>
              <a:t>‘Save as’ within application</a:t>
            </a:r>
          </a:p>
          <a:p>
            <a:pPr lvl="1"/>
            <a:r>
              <a:rPr lang="en-US" sz="2800"/>
              <a:t>Export</a:t>
            </a:r>
          </a:p>
          <a:p>
            <a:pPr lvl="1"/>
            <a:r>
              <a:rPr lang="en-US" sz="2800"/>
              <a:t>Other tools or plug-ins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B204DE-847D-4D45-94B1-DFA8332176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49925" y="1866900"/>
            <a:ext cx="5562600" cy="42687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Results can vary</a:t>
            </a:r>
          </a:p>
          <a:p>
            <a:pPr lvl="1"/>
            <a:r>
              <a:rPr lang="en-US" sz="2800" dirty="0"/>
              <a:t>Tags can be inaccurate</a:t>
            </a:r>
          </a:p>
          <a:p>
            <a:pPr lvl="1"/>
            <a:r>
              <a:rPr lang="en-US" sz="2800" dirty="0"/>
              <a:t>Tables and lists may be inaccurate</a:t>
            </a:r>
          </a:p>
          <a:p>
            <a:pPr lvl="1"/>
            <a:r>
              <a:rPr lang="en-US" sz="2800" dirty="0"/>
              <a:t>The document could be untagged</a:t>
            </a:r>
          </a:p>
        </p:txBody>
      </p:sp>
    </p:spTree>
    <p:extLst>
      <p:ext uri="{BB962C8B-B14F-4D97-AF65-F5344CB8AC3E}">
        <p14:creationId xmlns:p14="http://schemas.microsoft.com/office/powerpoint/2010/main" val="30760760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1BF1A-CD15-1547-8E87-306088774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Converting with Adobe Plug-in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4116F1-672A-8B4B-A4DC-8D1378F157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/>
              <a:t>Select the </a:t>
            </a:r>
            <a:r>
              <a:rPr lang="en-US" b="1"/>
              <a:t>Acrobat</a:t>
            </a:r>
            <a:r>
              <a:rPr lang="en-US"/>
              <a:t> tab from the ribbon – select </a:t>
            </a:r>
            <a:r>
              <a:rPr lang="en-US" b="1"/>
              <a:t>Create PDF </a:t>
            </a:r>
            <a:r>
              <a:rPr lang="en-US"/>
              <a:t>– select </a:t>
            </a:r>
            <a:r>
              <a:rPr lang="en-US" b="1"/>
              <a:t>Yes</a:t>
            </a:r>
          </a:p>
        </p:txBody>
      </p:sp>
      <p:pic>
        <p:nvPicPr>
          <p:cNvPr id="8" name="Content Placeholder 7" descr="Window to convert to PDF from Microsoft Word.  Three steps shown: Acrobat tab selected, Crate PDF selected, Yes highlighted" title="Convert to PDF">
            <a:extLst>
              <a:ext uri="{FF2B5EF4-FFF2-40B4-BE49-F238E27FC236}">
                <a16:creationId xmlns:a16="http://schemas.microsoft.com/office/drawing/2014/main" id="{FC76A8FC-D79B-C04C-B97D-DB5DAB85DEA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997359"/>
            <a:ext cx="5181600" cy="2007870"/>
          </a:xfrm>
          <a:noFill/>
        </p:spPr>
      </p:pic>
    </p:spTree>
    <p:extLst>
      <p:ext uri="{BB962C8B-B14F-4D97-AF65-F5344CB8AC3E}">
        <p14:creationId xmlns:p14="http://schemas.microsoft.com/office/powerpoint/2010/main" val="364814171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73A94-20B4-8C43-853A-7BD40E04D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Converting with Other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B770B-18ED-B549-818E-1908A3EE7F2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Google Docs</a:t>
            </a:r>
          </a:p>
          <a:p>
            <a:pPr lvl="1"/>
            <a:r>
              <a:rPr lang="en-US" dirty="0"/>
              <a:t>First convert to Microsoft Word, then convert to PDF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2CA44C-E989-9D46-A487-97EDDBECAC0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Microsoft Word</a:t>
            </a:r>
          </a:p>
          <a:p>
            <a:pPr lvl="1"/>
            <a:r>
              <a:rPr lang="en-US" dirty="0"/>
              <a:t>File – Save As – Export Format PDF</a:t>
            </a:r>
          </a:p>
        </p:txBody>
      </p:sp>
    </p:spTree>
    <p:extLst>
      <p:ext uri="{BB962C8B-B14F-4D97-AF65-F5344CB8AC3E}">
        <p14:creationId xmlns:p14="http://schemas.microsoft.com/office/powerpoint/2010/main" val="98525646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535DC-9731-144A-BC60-761E72BBB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dirty="0"/>
              <a:t>Document Properties for PDF</a:t>
            </a:r>
          </a:p>
        </p:txBody>
      </p:sp>
      <p:pic>
        <p:nvPicPr>
          <p:cNvPr id="6" name="Content Placeholder 5" descr="Document Properties window in Adobe, Description tab selected. Fields are populated for Title, Author, Subject, and Keywords" title="Document Properties">
            <a:extLst>
              <a:ext uri="{FF2B5EF4-FFF2-40B4-BE49-F238E27FC236}">
                <a16:creationId xmlns:a16="http://schemas.microsoft.com/office/drawing/2014/main" id="{B1E360C0-3CD6-1E44-AC94-21FA3D1BA59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053350" y="1555802"/>
            <a:ext cx="4451496" cy="4351338"/>
          </a:xfr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42DF9-12A7-7644-8500-8030793E1B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87350" y="1690688"/>
            <a:ext cx="5181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/>
              <a:t>Select </a:t>
            </a:r>
            <a:r>
              <a:rPr lang="en-US" b="1" dirty="0"/>
              <a:t>File</a:t>
            </a:r>
            <a:r>
              <a:rPr lang="en-US" dirty="0"/>
              <a:t> dropdown menu – select </a:t>
            </a:r>
            <a:r>
              <a:rPr lang="en-US" b="1" dirty="0"/>
              <a:t>Properties</a:t>
            </a:r>
            <a:r>
              <a:rPr lang="en-US" dirty="0"/>
              <a:t> – select </a:t>
            </a:r>
            <a:r>
              <a:rPr lang="en-US" b="1" dirty="0"/>
              <a:t>Description</a:t>
            </a:r>
          </a:p>
          <a:p>
            <a:pPr marL="514350" indent="-514350">
              <a:buAutoNum type="arabicPeriod"/>
            </a:pPr>
            <a:r>
              <a:rPr lang="en-US" dirty="0"/>
              <a:t>Enter information for:</a:t>
            </a:r>
          </a:p>
          <a:p>
            <a:pPr marL="971550" lvl="1" indent="-514350">
              <a:buAutoNum type="arabicPeriod"/>
            </a:pPr>
            <a:r>
              <a:rPr lang="en-US" sz="2800" dirty="0"/>
              <a:t>Title</a:t>
            </a:r>
          </a:p>
          <a:p>
            <a:pPr marL="971550" lvl="1" indent="-514350">
              <a:buAutoNum type="arabicPeriod"/>
            </a:pPr>
            <a:r>
              <a:rPr lang="en-US" sz="2800" dirty="0"/>
              <a:t>Author</a:t>
            </a:r>
          </a:p>
          <a:p>
            <a:pPr marL="971550" lvl="1" indent="-514350">
              <a:buAutoNum type="arabicPeriod"/>
            </a:pPr>
            <a:r>
              <a:rPr lang="en-US" sz="2800" dirty="0"/>
              <a:t>Subject (optional)</a:t>
            </a:r>
          </a:p>
          <a:p>
            <a:pPr marL="971550" lvl="1" indent="-514350">
              <a:buAutoNum type="arabicPeriod"/>
            </a:pPr>
            <a:r>
              <a:rPr lang="en-US" sz="2800" dirty="0"/>
              <a:t>Keywords (optional)</a:t>
            </a:r>
          </a:p>
        </p:txBody>
      </p:sp>
    </p:spTree>
    <p:extLst>
      <p:ext uri="{BB962C8B-B14F-4D97-AF65-F5344CB8AC3E}">
        <p14:creationId xmlns:p14="http://schemas.microsoft.com/office/powerpoint/2010/main" val="1507413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18AF3-CB84-304D-942C-7CD8AA6FF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User Experience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F70C4-5462-8A4E-AC3B-01EC5350929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3200" b="1" dirty="0"/>
              <a:t>People who use:</a:t>
            </a:r>
          </a:p>
          <a:p>
            <a:pPr lvl="1"/>
            <a:r>
              <a:rPr lang="en-US" sz="3200" dirty="0"/>
              <a:t>Keyboard navigation</a:t>
            </a:r>
          </a:p>
          <a:p>
            <a:pPr lvl="1"/>
            <a:r>
              <a:rPr lang="en-US" sz="3200" dirty="0"/>
              <a:t>Small screens</a:t>
            </a:r>
          </a:p>
          <a:p>
            <a:pPr lvl="1"/>
            <a:r>
              <a:rPr lang="en-US" sz="3200" dirty="0"/>
              <a:t>Dictation software</a:t>
            </a:r>
          </a:p>
          <a:p>
            <a:pPr lvl="1"/>
            <a:r>
              <a:rPr lang="en-US" sz="3200" dirty="0"/>
              <a:t>Screen readers</a:t>
            </a:r>
          </a:p>
          <a:p>
            <a:pPr lvl="1"/>
            <a:r>
              <a:rPr lang="en-US" sz="3200" dirty="0"/>
              <a:t>AT devices	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13F48C-A7D4-CB4F-A1EF-0BC1F6321F8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Should have:</a:t>
            </a:r>
          </a:p>
          <a:p>
            <a:pPr lvl="1"/>
            <a:r>
              <a:rPr lang="en-US" sz="3200" dirty="0"/>
              <a:t>Equal ease of access</a:t>
            </a:r>
          </a:p>
          <a:p>
            <a:pPr lvl="1"/>
            <a:r>
              <a:rPr lang="en-US" sz="3200" dirty="0"/>
              <a:t>Access to the same content</a:t>
            </a:r>
          </a:p>
          <a:p>
            <a:pPr lvl="1"/>
            <a:r>
              <a:rPr lang="en-US" sz="3200" dirty="0"/>
              <a:t>Access to information at the same time</a:t>
            </a:r>
          </a:p>
        </p:txBody>
      </p:sp>
    </p:spTree>
    <p:extLst>
      <p:ext uri="{BB962C8B-B14F-4D97-AF65-F5344CB8AC3E}">
        <p14:creationId xmlns:p14="http://schemas.microsoft.com/office/powerpoint/2010/main" val="402126781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E5A8-555A-F742-B671-6A9588409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LT Std 55 Roman" panose="020B0503020203020204" pitchFamily="34" charset="0"/>
              </a:rPr>
              <a:t>Document Properties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CA7FD-2778-C24F-855F-18526F57398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Within the Document Properties window, select </a:t>
            </a:r>
            <a:r>
              <a:rPr lang="en-US" b="1" dirty="0"/>
              <a:t>Advanced</a:t>
            </a:r>
          </a:p>
          <a:p>
            <a:r>
              <a:rPr lang="en-US" dirty="0"/>
              <a:t>Under </a:t>
            </a:r>
            <a:r>
              <a:rPr lang="en-US" b="1" dirty="0"/>
              <a:t>Reading Options</a:t>
            </a:r>
            <a:r>
              <a:rPr lang="en-US" dirty="0"/>
              <a:t>, set the </a:t>
            </a:r>
            <a:r>
              <a:rPr lang="en-US" b="1" dirty="0"/>
              <a:t>Language</a:t>
            </a:r>
            <a:r>
              <a:rPr lang="en-US" dirty="0"/>
              <a:t> of the document</a:t>
            </a:r>
          </a:p>
        </p:txBody>
      </p:sp>
      <p:pic>
        <p:nvPicPr>
          <p:cNvPr id="6" name="Content Placeholder 5" descr="Document Properties window within Adobe, Advanced tab is selected.  English is selected under Language." title="Document Properties 2">
            <a:extLst>
              <a:ext uri="{FF2B5EF4-FFF2-40B4-BE49-F238E27FC236}">
                <a16:creationId xmlns:a16="http://schemas.microsoft.com/office/drawing/2014/main" id="{FF3E2E15-FCFC-494A-B071-C180406F7BF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26044" y="1690688"/>
            <a:ext cx="4493636" cy="4351338"/>
          </a:xfrm>
        </p:spPr>
      </p:pic>
    </p:spTree>
    <p:extLst>
      <p:ext uri="{BB962C8B-B14F-4D97-AF65-F5344CB8AC3E}">
        <p14:creationId xmlns:p14="http://schemas.microsoft.com/office/powerpoint/2010/main" val="136057931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2" y="1354206"/>
            <a:ext cx="10929938" cy="2917757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>
                <a:ea typeface="Avenir Book" charset="0"/>
                <a:cs typeface="Avenir Book" charset="0"/>
              </a:rPr>
              <a:t>Tools and Navigation Pane</a:t>
            </a:r>
          </a:p>
        </p:txBody>
      </p:sp>
    </p:spTree>
    <p:extLst>
      <p:ext uri="{BB962C8B-B14F-4D97-AF65-F5344CB8AC3E}">
        <p14:creationId xmlns:p14="http://schemas.microsoft.com/office/powerpoint/2010/main" val="384954627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882E3-BC0B-5644-A7D1-BE181FA58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Adding Tools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D0D168-6CB0-A243-BF73-04F91261F7D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3200" dirty="0"/>
              <a:t>Select the </a:t>
            </a:r>
            <a:r>
              <a:rPr lang="en-US" sz="3200" b="1" dirty="0"/>
              <a:t>Tools Tab </a:t>
            </a:r>
            <a:r>
              <a:rPr lang="en-US" sz="3200" dirty="0"/>
              <a:t>– Select </a:t>
            </a:r>
            <a:r>
              <a:rPr lang="en-US" sz="3200" b="1" dirty="0"/>
              <a:t>Dropdown Arrow </a:t>
            </a:r>
            <a:r>
              <a:rPr lang="en-US" sz="3200" dirty="0"/>
              <a:t>for the Tool – Select </a:t>
            </a:r>
            <a:r>
              <a:rPr lang="en-US" sz="3200" b="1" dirty="0"/>
              <a:t>Add Shortcut</a:t>
            </a:r>
          </a:p>
          <a:p>
            <a:r>
              <a:rPr lang="en-US" sz="3200" dirty="0"/>
              <a:t>Tools to Add:</a:t>
            </a:r>
          </a:p>
          <a:p>
            <a:pPr lvl="1"/>
            <a:r>
              <a:rPr lang="en-US" sz="3200" dirty="0"/>
              <a:t>Accessibility</a:t>
            </a:r>
          </a:p>
          <a:p>
            <a:pPr lvl="1"/>
            <a:r>
              <a:rPr lang="en-US" sz="3200" dirty="0"/>
              <a:t>Action Wizard</a:t>
            </a:r>
          </a:p>
          <a:p>
            <a:pPr lvl="1"/>
            <a:r>
              <a:rPr lang="en-US" sz="3200" dirty="0"/>
              <a:t>Edit PDF</a:t>
            </a:r>
          </a:p>
          <a:p>
            <a:pPr lvl="1"/>
            <a:r>
              <a:rPr lang="en-US" sz="3200" dirty="0"/>
              <a:t>Enhance Scans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32214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3000F-EF45-4F4C-86D7-64D12F59F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7475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Adding Tools 2</a:t>
            </a:r>
          </a:p>
        </p:txBody>
      </p:sp>
      <p:pic>
        <p:nvPicPr>
          <p:cNvPr id="5" name="Content Placeholder 4" descr="Tools tab: Protect, Redact, PDF Standards, Optimize PDF, Print Production, Accessibility, Add Shortcut for Accessibility" title="Tools Tab">
            <a:extLst>
              <a:ext uri="{FF2B5EF4-FFF2-40B4-BE49-F238E27FC236}">
                <a16:creationId xmlns:a16="http://schemas.microsoft.com/office/drawing/2014/main" id="{6EF6D7CE-4382-D74B-AFA1-AFF1BD8AD90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2384320" y="1443038"/>
            <a:ext cx="7765491" cy="4606925"/>
          </a:xfrm>
        </p:spPr>
      </p:pic>
    </p:spTree>
    <p:extLst>
      <p:ext uri="{BB962C8B-B14F-4D97-AF65-F5344CB8AC3E}">
        <p14:creationId xmlns:p14="http://schemas.microsoft.com/office/powerpoint/2010/main" val="84942619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7CC2F-70FD-164C-8CBF-01836AED3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Adding to the Content Panel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504DC-31F1-4E40-BE6E-2840FD27537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Select the </a:t>
            </a:r>
            <a:r>
              <a:rPr lang="en-US" b="1" dirty="0"/>
              <a:t>View</a:t>
            </a:r>
            <a:r>
              <a:rPr lang="en-US" dirty="0"/>
              <a:t> dropdown menu – Select </a:t>
            </a:r>
            <a:r>
              <a:rPr lang="en-US" b="1" dirty="0"/>
              <a:t>Show/Hide </a:t>
            </a:r>
            <a:r>
              <a:rPr lang="en-US" dirty="0"/>
              <a:t>–Select </a:t>
            </a:r>
            <a:r>
              <a:rPr lang="en-US" b="1" dirty="0"/>
              <a:t>Navigation Pane</a:t>
            </a:r>
          </a:p>
          <a:p>
            <a:pPr lvl="1"/>
            <a:r>
              <a:rPr lang="en-US" sz="3200" dirty="0"/>
              <a:t>Accessibility Checker</a:t>
            </a:r>
          </a:p>
          <a:p>
            <a:pPr lvl="1"/>
            <a:r>
              <a:rPr lang="en-US" sz="3200" dirty="0"/>
              <a:t>Tag Panel</a:t>
            </a:r>
          </a:p>
          <a:p>
            <a:pPr lvl="1"/>
            <a:r>
              <a:rPr lang="en-US" sz="3200" dirty="0"/>
              <a:t>Content Panel</a:t>
            </a:r>
          </a:p>
          <a:p>
            <a:pPr lvl="1"/>
            <a:r>
              <a:rPr lang="en-US" sz="3200" dirty="0"/>
              <a:t>Order Panel </a:t>
            </a:r>
          </a:p>
        </p:txBody>
      </p:sp>
    </p:spTree>
    <p:extLst>
      <p:ext uri="{BB962C8B-B14F-4D97-AF65-F5344CB8AC3E}">
        <p14:creationId xmlns:p14="http://schemas.microsoft.com/office/powerpoint/2010/main" val="426695965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B1DE7-E75D-1E4D-85E3-3B7151CAA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2" y="122237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Adding to the Content Panel 2</a:t>
            </a:r>
          </a:p>
        </p:txBody>
      </p:sp>
      <p:pic>
        <p:nvPicPr>
          <p:cNvPr id="5" name="Content Placeholder 4" descr="View drop down menu within Adobe; selected in oder:  Show/Hide, Navigation Pane, Content" title="Navigation Pane">
            <a:extLst>
              <a:ext uri="{FF2B5EF4-FFF2-40B4-BE49-F238E27FC236}">
                <a16:creationId xmlns:a16="http://schemas.microsoft.com/office/drawing/2014/main" id="{E7421AA2-1B07-B74D-890A-AB3411A2AC71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3320733" y="1447800"/>
            <a:ext cx="5674257" cy="4602163"/>
          </a:xfrm>
        </p:spPr>
      </p:pic>
    </p:spTree>
    <p:extLst>
      <p:ext uri="{BB962C8B-B14F-4D97-AF65-F5344CB8AC3E}">
        <p14:creationId xmlns:p14="http://schemas.microsoft.com/office/powerpoint/2010/main" val="329123599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5B715-57AD-D442-9A85-4B2C4CC80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713" y="36195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latin typeface="Avenir LT Std 55 Roman" panose="020B0503020203020204" pitchFamily="34" charset="0"/>
              </a:rPr>
              <a:t>Table Editor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5C3D7-CE69-0A44-8649-0263719DCF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6713" y="1687513"/>
            <a:ext cx="5181600" cy="4351338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venir LT Std 55 Roman" panose="020B0503020203020204" pitchFamily="34" charset="0"/>
              </a:rPr>
              <a:t>Set up Table Editor</a:t>
            </a:r>
          </a:p>
          <a:p>
            <a:pPr lvl="1"/>
            <a:r>
              <a:rPr lang="en-US" sz="3200" dirty="0">
                <a:latin typeface="Avenir LT Std 55 Roman" panose="020B0503020203020204" pitchFamily="34" charset="0"/>
              </a:rPr>
              <a:t>Right click on a table within the tag tree and select </a:t>
            </a:r>
            <a:r>
              <a:rPr lang="en-US" sz="3200" b="1" dirty="0">
                <a:latin typeface="Avenir LT Std 55 Roman" panose="020B0503020203020204" pitchFamily="34" charset="0"/>
              </a:rPr>
              <a:t>Table Editor</a:t>
            </a:r>
          </a:p>
          <a:p>
            <a:pPr lvl="1"/>
            <a:r>
              <a:rPr lang="en-US" sz="3200" dirty="0">
                <a:latin typeface="Avenir LT Std 55 Roman" panose="020B0503020203020204" pitchFamily="34" charset="0"/>
              </a:rPr>
              <a:t>Right click on a cell within the selected table and select </a:t>
            </a:r>
            <a:r>
              <a:rPr lang="en-US" sz="3200" b="1" dirty="0">
                <a:latin typeface="Avenir LT Std 55 Roman" panose="020B0503020203020204" pitchFamily="34" charset="0"/>
              </a:rPr>
              <a:t>Table Editor Options</a:t>
            </a:r>
          </a:p>
        </p:txBody>
      </p:sp>
      <p:pic>
        <p:nvPicPr>
          <p:cNvPr id="6" name="Content Placeholder 5" descr="Table Editor Option Window in Adobe with simple table in background. Color options: border, header cell, data cell, selection" title="Table Editor Options">
            <a:extLst>
              <a:ext uri="{FF2B5EF4-FFF2-40B4-BE49-F238E27FC236}">
                <a16:creationId xmlns:a16="http://schemas.microsoft.com/office/drawing/2014/main" id="{00BC50C6-C9C9-6245-A5D0-6AE9018591A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624513" y="2014539"/>
            <a:ext cx="5900087" cy="2789762"/>
          </a:xfrm>
        </p:spPr>
      </p:pic>
    </p:spTree>
    <p:extLst>
      <p:ext uri="{BB962C8B-B14F-4D97-AF65-F5344CB8AC3E}">
        <p14:creationId xmlns:p14="http://schemas.microsoft.com/office/powerpoint/2010/main" val="88623271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2077" y="2448580"/>
            <a:ext cx="7332569" cy="1325563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>
                <a:ea typeface="Avenir Book" charset="0"/>
                <a:cs typeface="Avenir Book" charset="0"/>
              </a:rPr>
              <a:t>Hierarchy of Tasks</a:t>
            </a:r>
          </a:p>
        </p:txBody>
      </p:sp>
    </p:spTree>
    <p:extLst>
      <p:ext uri="{BB962C8B-B14F-4D97-AF65-F5344CB8AC3E}">
        <p14:creationId xmlns:p14="http://schemas.microsoft.com/office/powerpoint/2010/main" val="214713027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1AE3C-4F56-0947-832C-8E50F009C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Tasks to Get Started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193AB-124B-B941-A7E2-D34D65E216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06212"/>
            <a:ext cx="5181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2600" dirty="0"/>
              <a:t>Is the PDF created from a scanned image?</a:t>
            </a:r>
          </a:p>
          <a:p>
            <a:pPr marL="514350" indent="-514350">
              <a:buAutoNum type="arabicPeriod"/>
            </a:pPr>
            <a:r>
              <a:rPr lang="en-US" sz="2600" dirty="0"/>
              <a:t>Is the PDF a form with fillable form fields?</a:t>
            </a:r>
          </a:p>
          <a:p>
            <a:pPr marL="514350" indent="-514350">
              <a:buAutoNum type="arabicPeriod"/>
            </a:pPr>
            <a:r>
              <a:rPr lang="en-US" sz="2600" dirty="0"/>
              <a:t>Does the PDF document contain links?</a:t>
            </a:r>
          </a:p>
          <a:p>
            <a:pPr marL="514350" indent="-514350">
              <a:buAutoNum type="arabicPeriod"/>
            </a:pPr>
            <a:r>
              <a:rPr lang="en-US" sz="2600" dirty="0"/>
              <a:t>Does the PDF have multi-media?</a:t>
            </a:r>
          </a:p>
          <a:p>
            <a:pPr marL="514350" indent="-514350">
              <a:buAutoNum type="arabicPeriod"/>
            </a:pPr>
            <a:r>
              <a:rPr lang="en-US" sz="2600" dirty="0"/>
              <a:t>Tag the document</a:t>
            </a:r>
          </a:p>
          <a:p>
            <a:pPr marL="514350" indent="-514350">
              <a:buAutoNum type="arabicPeriod"/>
            </a:pPr>
            <a:r>
              <a:rPr lang="en-US" sz="2600" dirty="0"/>
              <a:t>Have you edited the document after tagging?</a:t>
            </a:r>
          </a:p>
        </p:txBody>
      </p:sp>
      <p:pic>
        <p:nvPicPr>
          <p:cNvPr id="5" name="Content Placeholder 4" descr="Simple checklist" title="Checklist">
            <a:extLst>
              <a:ext uri="{FF2B5EF4-FFF2-40B4-BE49-F238E27FC236}">
                <a16:creationId xmlns:a16="http://schemas.microsoft.com/office/drawing/2014/main" id="{8A6F9C33-1FDF-5142-8F38-BE3C770C5FF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510072" y="1825625"/>
            <a:ext cx="3026666" cy="3712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5858844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915D1-09A8-A04D-9B04-70E4DE40E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/>
              <a:t>1. Scanned Images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A7896B-A608-CE49-93EC-E0B4A4C38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/>
              <a:t>If the document is scanned, it is an image and text recognition needs to be completed</a:t>
            </a:r>
          </a:p>
          <a:p>
            <a:r>
              <a:rPr lang="en-US"/>
              <a:t>Open the </a:t>
            </a:r>
            <a:r>
              <a:rPr lang="en-US" b="1"/>
              <a:t>Enhance Scan Tool</a:t>
            </a:r>
            <a:r>
              <a:rPr lang="en-US"/>
              <a:t> – select </a:t>
            </a:r>
            <a:r>
              <a:rPr lang="en-US" b="1"/>
              <a:t>Recognize Text</a:t>
            </a:r>
            <a:r>
              <a:rPr lang="en-US"/>
              <a:t> – select </a:t>
            </a:r>
            <a:r>
              <a:rPr lang="en-US" b="1"/>
              <a:t>In This File</a:t>
            </a:r>
          </a:p>
          <a:p>
            <a:endParaRPr lang="en-US"/>
          </a:p>
          <a:p>
            <a:endParaRPr lang="en-US" dirty="0"/>
          </a:p>
        </p:txBody>
      </p:sp>
      <p:pic>
        <p:nvPicPr>
          <p:cNvPr id="10" name="Content Placeholder 9" descr="Recognize Text dropdown menu in Adobe Enhanced Scan. Text reads: In This File, In Multiple Files, Correct Recognized Text" title="Recognize Text">
            <a:extLst>
              <a:ext uri="{FF2B5EF4-FFF2-40B4-BE49-F238E27FC236}">
                <a16:creationId xmlns:a16="http://schemas.microsoft.com/office/drawing/2014/main" id="{FC78F9C8-36B0-984A-B05D-2C9F5C905B9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57014" y="2069838"/>
            <a:ext cx="5181600" cy="3263306"/>
          </a:xfrm>
          <a:noFill/>
        </p:spPr>
      </p:pic>
    </p:spTree>
    <p:extLst>
      <p:ext uri="{BB962C8B-B14F-4D97-AF65-F5344CB8AC3E}">
        <p14:creationId xmlns:p14="http://schemas.microsoft.com/office/powerpoint/2010/main" val="1901812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0" id="{683187D9-B84F-E144-B2C2-E21AEB645C64}" vid="{669DD9FE-33E0-7742-BFFA-1A5F856D82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</TotalTime>
  <Words>2926</Words>
  <Application>Microsoft Macintosh PowerPoint</Application>
  <PresentationFormat>Widescreen</PresentationFormat>
  <Paragraphs>586</Paragraphs>
  <Slides>119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119</vt:i4>
      </vt:variant>
    </vt:vector>
  </HeadingPairs>
  <TitlesOfParts>
    <vt:vector size="130" baseType="lpstr">
      <vt:lpstr>Arial</vt:lpstr>
      <vt:lpstr>Avenir</vt:lpstr>
      <vt:lpstr>Avenir Book</vt:lpstr>
      <vt:lpstr>Avenir LT Std 45 Book</vt:lpstr>
      <vt:lpstr>Avenir LT Std 55 Roman</vt:lpstr>
      <vt:lpstr>Avenir LT Std 65 Medium</vt:lpstr>
      <vt:lpstr>Avenir LT Std 95 Black</vt:lpstr>
      <vt:lpstr>Avenir LT Std 95 Black Oblique</vt:lpstr>
      <vt:lpstr>Avenir Roman</vt:lpstr>
      <vt:lpstr>Calibri</vt:lpstr>
      <vt:lpstr>Office Theme</vt:lpstr>
      <vt:lpstr>Introduction to Creating  Accessible Documents with  Word and Adobe Acrobat</vt:lpstr>
      <vt:lpstr>Language and Identity</vt:lpstr>
      <vt:lpstr>Presentation Style</vt:lpstr>
      <vt:lpstr>3 Key Take Aways</vt:lpstr>
      <vt:lpstr>Chat Activity 1</vt:lpstr>
      <vt:lpstr>Follow Along Activity 1 </vt:lpstr>
      <vt:lpstr>Background and Overview</vt:lpstr>
      <vt:lpstr>Why Create Accessibly?</vt:lpstr>
      <vt:lpstr>User Experience</vt:lpstr>
      <vt:lpstr>General Compliance</vt:lpstr>
      <vt:lpstr>K-12 Compliance</vt:lpstr>
      <vt:lpstr>Screen Reader User Survey</vt:lpstr>
      <vt:lpstr>Disabilities Reported</vt:lpstr>
      <vt:lpstr>Screen Reader Proficiency</vt:lpstr>
      <vt:lpstr>Internet Proficiency</vt:lpstr>
      <vt:lpstr>Finding Information</vt:lpstr>
      <vt:lpstr>Word Issues</vt:lpstr>
      <vt:lpstr>PDF Issues</vt:lpstr>
      <vt:lpstr>Four Principles of Accessibility</vt:lpstr>
      <vt:lpstr>Perceivable</vt:lpstr>
      <vt:lpstr>Operable</vt:lpstr>
      <vt:lpstr>Understandable</vt:lpstr>
      <vt:lpstr>Robust</vt:lpstr>
      <vt:lpstr>Source Documents</vt:lpstr>
      <vt:lpstr>Chat Activity 2</vt:lpstr>
      <vt:lpstr>Source Documents Importance</vt:lpstr>
      <vt:lpstr>Getting Started</vt:lpstr>
      <vt:lpstr>Microsoft Word</vt:lpstr>
      <vt:lpstr>Objectives</vt:lpstr>
      <vt:lpstr>Document Properties</vt:lpstr>
      <vt:lpstr>Title, Author, and Language</vt:lpstr>
      <vt:lpstr>Subject and Keywords</vt:lpstr>
      <vt:lpstr>Document Properties Practice</vt:lpstr>
      <vt:lpstr>Formatting  Text and Images</vt:lpstr>
      <vt:lpstr>Font</vt:lpstr>
      <vt:lpstr>Text 1</vt:lpstr>
      <vt:lpstr>Text 2</vt:lpstr>
      <vt:lpstr>Hyperlinks </vt:lpstr>
      <vt:lpstr>Chat Activity 3 </vt:lpstr>
      <vt:lpstr>Hyperlinks in a List</vt:lpstr>
      <vt:lpstr>Images</vt:lpstr>
      <vt:lpstr>Images 2</vt:lpstr>
      <vt:lpstr>Alternative Text (Alt Text)</vt:lpstr>
      <vt:lpstr>Alternative Text</vt:lpstr>
      <vt:lpstr>Chat Activity 4 </vt:lpstr>
      <vt:lpstr>Alt Text Practice 1</vt:lpstr>
      <vt:lpstr>Alt Text Practice 2</vt:lpstr>
      <vt:lpstr>Alt Text Practice 3</vt:lpstr>
      <vt:lpstr>Additional Resources</vt:lpstr>
      <vt:lpstr>Break Time!</vt:lpstr>
      <vt:lpstr>Color</vt:lpstr>
      <vt:lpstr>Color Example</vt:lpstr>
      <vt:lpstr>Contrast</vt:lpstr>
      <vt:lpstr>Contrast Example</vt:lpstr>
      <vt:lpstr>Color Contrast Tools</vt:lpstr>
      <vt:lpstr>Follow Along Activity 2  </vt:lpstr>
      <vt:lpstr>Styles</vt:lpstr>
      <vt:lpstr>Headings and Body Text</vt:lpstr>
      <vt:lpstr>Heading Structure</vt:lpstr>
      <vt:lpstr>Lists and Columns</vt:lpstr>
      <vt:lpstr>Follow Along Activity 3 </vt:lpstr>
      <vt:lpstr>Document Elements</vt:lpstr>
      <vt:lpstr>Elements</vt:lpstr>
      <vt:lpstr>Content</vt:lpstr>
      <vt:lpstr>Language and Structure</vt:lpstr>
      <vt:lpstr>Flesch Reading Score</vt:lpstr>
      <vt:lpstr>Tables</vt:lpstr>
      <vt:lpstr>Table Creation</vt:lpstr>
      <vt:lpstr>Header Row</vt:lpstr>
      <vt:lpstr>Repeat Header Rows</vt:lpstr>
      <vt:lpstr>Table Structure</vt:lpstr>
      <vt:lpstr>Finalizing the Document</vt:lpstr>
      <vt:lpstr>Spelling Errors and Comments</vt:lpstr>
      <vt:lpstr>Non-printing Characters</vt:lpstr>
      <vt:lpstr>Table of Contents</vt:lpstr>
      <vt:lpstr>Check Accessibility</vt:lpstr>
      <vt:lpstr>Follow Along Activity 4</vt:lpstr>
      <vt:lpstr>Errors</vt:lpstr>
      <vt:lpstr>Warnings</vt:lpstr>
      <vt:lpstr>Tips</vt:lpstr>
      <vt:lpstr>Final Check</vt:lpstr>
      <vt:lpstr>Break Time! 2</vt:lpstr>
      <vt:lpstr>Adobe Acrobat Pro DC</vt:lpstr>
      <vt:lpstr>Chat Activity 5  </vt:lpstr>
      <vt:lpstr>No Source Document?</vt:lpstr>
      <vt:lpstr>Converting to PDF</vt:lpstr>
      <vt:lpstr>Converting with Adobe Plug-in</vt:lpstr>
      <vt:lpstr>Converting with Other Options</vt:lpstr>
      <vt:lpstr>Document Properties for PDF</vt:lpstr>
      <vt:lpstr>Document Properties 2</vt:lpstr>
      <vt:lpstr>Tools and Navigation Pane</vt:lpstr>
      <vt:lpstr>Adding Tools</vt:lpstr>
      <vt:lpstr>Adding Tools 2</vt:lpstr>
      <vt:lpstr>Adding to the Content Panel</vt:lpstr>
      <vt:lpstr>Adding to the Content Panel 2</vt:lpstr>
      <vt:lpstr>Table Editor</vt:lpstr>
      <vt:lpstr>Hierarchy of Tasks</vt:lpstr>
      <vt:lpstr>Tasks to Get Started</vt:lpstr>
      <vt:lpstr>1. Scanned Images</vt:lpstr>
      <vt:lpstr>Follow Along 5 </vt:lpstr>
      <vt:lpstr>2. Fillable Forms</vt:lpstr>
      <vt:lpstr>3. Hyperlinks</vt:lpstr>
      <vt:lpstr>4. Multi-media</vt:lpstr>
      <vt:lpstr>5. Tagging the Document</vt:lpstr>
      <vt:lpstr>Wait, What’s a Tag?</vt:lpstr>
      <vt:lpstr>Semantic Mark-Up and Tag Examples</vt:lpstr>
      <vt:lpstr>6. Retagging an Edited Document</vt:lpstr>
      <vt:lpstr>Accessibility Features  and Tools</vt:lpstr>
      <vt:lpstr>Action Wizard Tool – Make Accessible</vt:lpstr>
      <vt:lpstr>Accessibility Tool – Autotag Document</vt:lpstr>
      <vt:lpstr>Accessibility Tool –  Set Alternative Text</vt:lpstr>
      <vt:lpstr>Accessibility Tool – Full Check</vt:lpstr>
      <vt:lpstr>Additional Considerations</vt:lpstr>
      <vt:lpstr>Basic Tips 1</vt:lpstr>
      <vt:lpstr>Basic Tips 2</vt:lpstr>
      <vt:lpstr>Questions or comments?</vt:lpstr>
      <vt:lpstr>Final Chat Activity</vt:lpstr>
      <vt:lpstr>You Made It!</vt:lpstr>
      <vt:lpstr>Rachel Schultz rachel_schultz@ocali.org</vt:lpstr>
    </vt:vector>
  </TitlesOfParts>
  <Manager/>
  <Company>OCALI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Creating Accessible Documents with Word and Adobe Acrobat</dc:title>
  <dc:subject/>
  <dc:creator>AT&amp;AEM Center</dc:creator>
  <cp:keywords>Word, PDF, accessibility</cp:keywords>
  <dc:description/>
  <cp:lastModifiedBy>Microsoft Office User</cp:lastModifiedBy>
  <cp:revision>26</cp:revision>
  <dcterms:created xsi:type="dcterms:W3CDTF">2020-06-19T19:01:57Z</dcterms:created>
  <dcterms:modified xsi:type="dcterms:W3CDTF">2020-06-23T14:44:48Z</dcterms:modified>
  <cp:category/>
</cp:coreProperties>
</file>