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0"/>
  </p:notesMasterIdLst>
  <p:sldIdLst>
    <p:sldId id="256" r:id="rId2"/>
    <p:sldId id="258" r:id="rId3"/>
    <p:sldId id="257" r:id="rId4"/>
    <p:sldId id="259" r:id="rId5"/>
    <p:sldId id="262" r:id="rId6"/>
    <p:sldId id="566" r:id="rId7"/>
    <p:sldId id="261" r:id="rId8"/>
    <p:sldId id="515" r:id="rId9"/>
    <p:sldId id="260" r:id="rId10"/>
    <p:sldId id="461" r:id="rId11"/>
    <p:sldId id="459" r:id="rId12"/>
    <p:sldId id="545" r:id="rId13"/>
    <p:sldId id="450" r:id="rId14"/>
    <p:sldId id="487" r:id="rId15"/>
    <p:sldId id="460" r:id="rId16"/>
    <p:sldId id="370" r:id="rId17"/>
    <p:sldId id="371" r:id="rId18"/>
    <p:sldId id="372" r:id="rId19"/>
    <p:sldId id="373" r:id="rId20"/>
    <p:sldId id="554" r:id="rId21"/>
    <p:sldId id="555" r:id="rId22"/>
    <p:sldId id="556" r:id="rId23"/>
    <p:sldId id="557" r:id="rId24"/>
    <p:sldId id="558" r:id="rId25"/>
    <p:sldId id="263" r:id="rId26"/>
    <p:sldId id="264" r:id="rId27"/>
    <p:sldId id="265" r:id="rId28"/>
    <p:sldId id="531" r:id="rId29"/>
    <p:sldId id="420" r:id="rId30"/>
    <p:sldId id="275" r:id="rId31"/>
    <p:sldId id="560" r:id="rId32"/>
    <p:sldId id="565" r:id="rId33"/>
    <p:sldId id="479" r:id="rId34"/>
    <p:sldId id="561" r:id="rId35"/>
    <p:sldId id="266" r:id="rId36"/>
    <p:sldId id="267" r:id="rId37"/>
    <p:sldId id="268" r:id="rId38"/>
    <p:sldId id="269" r:id="rId39"/>
    <p:sldId id="486" r:id="rId40"/>
    <p:sldId id="272" r:id="rId41"/>
    <p:sldId id="271" r:id="rId42"/>
    <p:sldId id="306" r:id="rId43"/>
    <p:sldId id="480" r:id="rId44"/>
    <p:sldId id="538" r:id="rId45"/>
    <p:sldId id="562" r:id="rId46"/>
    <p:sldId id="573" r:id="rId47"/>
    <p:sldId id="481" r:id="rId48"/>
    <p:sldId id="537" r:id="rId49"/>
    <p:sldId id="314" r:id="rId50"/>
    <p:sldId id="304" r:id="rId51"/>
    <p:sldId id="543" r:id="rId52"/>
    <p:sldId id="311" r:id="rId53"/>
    <p:sldId id="312" r:id="rId54"/>
    <p:sldId id="313" r:id="rId55"/>
    <p:sldId id="282" r:id="rId56"/>
    <p:sldId id="550" r:id="rId57"/>
    <p:sldId id="532" r:id="rId58"/>
    <p:sldId id="533" r:id="rId59"/>
    <p:sldId id="534" r:id="rId60"/>
    <p:sldId id="535" r:id="rId61"/>
    <p:sldId id="568" r:id="rId62"/>
    <p:sldId id="536" r:id="rId63"/>
    <p:sldId id="542" r:id="rId64"/>
    <p:sldId id="574" r:id="rId65"/>
    <p:sldId id="283" r:id="rId66"/>
    <p:sldId id="482" r:id="rId67"/>
    <p:sldId id="549" r:id="rId68"/>
    <p:sldId id="569" r:id="rId69"/>
    <p:sldId id="285" r:id="rId70"/>
    <p:sldId id="575" r:id="rId71"/>
    <p:sldId id="483" r:id="rId72"/>
    <p:sldId id="289" r:id="rId73"/>
    <p:sldId id="290" r:id="rId74"/>
    <p:sldId id="291" r:id="rId75"/>
    <p:sldId id="292" r:id="rId76"/>
    <p:sldId id="576" r:id="rId77"/>
    <p:sldId id="375" r:id="rId78"/>
    <p:sldId id="376" r:id="rId79"/>
    <p:sldId id="378" r:id="rId80"/>
    <p:sldId id="379" r:id="rId81"/>
    <p:sldId id="380" r:id="rId82"/>
    <p:sldId id="570" r:id="rId83"/>
    <p:sldId id="571" r:id="rId84"/>
    <p:sldId id="572" r:id="rId85"/>
    <p:sldId id="577" r:id="rId86"/>
    <p:sldId id="294" r:id="rId87"/>
    <p:sldId id="295" r:id="rId88"/>
    <p:sldId id="296" r:id="rId89"/>
    <p:sldId id="302" r:id="rId90"/>
    <p:sldId id="297" r:id="rId91"/>
    <p:sldId id="298" r:id="rId92"/>
    <p:sldId id="299" r:id="rId93"/>
    <p:sldId id="300" r:id="rId94"/>
    <p:sldId id="301" r:id="rId95"/>
    <p:sldId id="578" r:id="rId96"/>
    <p:sldId id="551" r:id="rId97"/>
    <p:sldId id="563" r:id="rId98"/>
    <p:sldId id="547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3744" autoAdjust="0"/>
  </p:normalViewPr>
  <p:slideViewPr>
    <p:cSldViewPr snapToGrid="0" snapToObjects="1">
      <p:cViewPr varScale="1">
        <p:scale>
          <a:sx n="63" d="100"/>
          <a:sy n="63" d="100"/>
        </p:scale>
        <p:origin x="14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71109-5C2A-8D48-A077-2E77C11ED997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9271F-95AA-354B-984D-7DCCB316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lack_American_Sign_Languag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271F-95AA-354B-984D-7DCCB3168E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41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03F4-A659-424A-9CFB-EF47DB1B1F2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82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03F4-A659-424A-9CFB-EF47DB1B1F2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78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1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61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6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94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271F-95AA-354B-984D-7DCCB3168E5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19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03F4-A659-424A-9CFB-EF47DB1B1F2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91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271F-95AA-354B-984D-7DCCB3168E5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22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taken from </a:t>
            </a:r>
            <a:r>
              <a:rPr lang="en-US" dirty="0">
                <a:hlinkClick r:id="rId3"/>
              </a:rPr>
              <a:t>https://en.wikipedia.org/wiki/Black_American_Sign_Language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5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88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47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03F4-A659-424A-9CFB-EF47DB1B1F2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84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03F4-A659-424A-9CFB-EF47DB1B1F2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55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82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03F4-A659-424A-9CFB-EF47DB1B1F2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712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2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64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99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98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03F4-A659-424A-9CFB-EF47DB1B1F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46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53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41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12ED2-D515-0D45-83F6-6929DBC594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94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03F4-A659-424A-9CFB-EF47DB1B1F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9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BE538-7FCA-D542-9C38-475C5168C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67705-021F-7344-9E66-085457B94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AA5E2-9758-5F4A-926D-3C796711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8B40-11AE-D743-BFAC-5021B06D4E50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C1380-82CA-8F4B-B80E-18F011291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4804D-B2BD-B446-B4FD-4BD4D6AE9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AF9E-8459-084A-B1CE-C7E4A919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6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EC762-E9CD-4340-9DB0-18C0ACBD3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80861-31BD-F34D-950C-B6C148BA3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75C65-BCA7-DC43-B093-A8430F71C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8B40-11AE-D743-BFAC-5021B06D4E50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94D57-05D1-7848-A655-280D0A8E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D6337-9950-114E-AFF3-12AA642C6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AF9E-8459-084A-B1CE-C7E4A91977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D91397-6704-F544-912A-4683CDF514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900" y="6301014"/>
            <a:ext cx="10998200" cy="52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731729-DA8C-E941-AC45-05542F8FEA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99324"/>
            <a:ext cx="12192000" cy="5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0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F88E47-9454-3844-AAE1-7EE2C97DCF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C77F7-223A-6945-81E0-01704DF9D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07019-0B3D-0C4E-8B30-C9EAEB6DB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8B40-11AE-D743-BFAC-5021B06D4E50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B8E28-45BF-D541-8D03-43E0FE68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0847C-3C85-5B42-8B79-6048E1F5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AF9E-8459-084A-B1CE-C7E4A91977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4B147-2746-144E-8A81-8578231F5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900" y="6301014"/>
            <a:ext cx="10998200" cy="52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F8382E-6F02-0542-84AF-56606C2575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99324"/>
            <a:ext cx="12192000" cy="5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18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0ACF7-C472-A54F-BEB1-047B4B989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162D14-1F78-6746-B79E-5FF1E74D98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9438"/>
            <a:ext cx="10515600" cy="4200525"/>
          </a:xfrm>
        </p:spPr>
        <p:txBody>
          <a:bodyPr/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B2F85-0AFC-B547-9512-AD8C350B41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9324"/>
            <a:ext cx="12192000" cy="5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7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 algn="ctr">
              <a:defRPr sz="44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306848" cy="369252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C3BA-058F-7346-A56F-E28844F43F9A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FA-7A4F-FE4C-87D0-9EBD11D4978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327AF2C-0643-4A44-9782-85134C63E3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83188" y="4852962"/>
            <a:ext cx="6170083" cy="107269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E2BDE6-83C6-8B4D-9354-0E3BD66EA6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9324"/>
            <a:ext cx="12192000" cy="5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54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 algn="ctr">
              <a:defRPr sz="44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6F19-C538-354C-872F-688D9AEBCB0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536A-605E-BF49-A2C3-F5D1EEF07DD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1A699-4A1C-6D4B-BC73-027F9CB141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" y="4343401"/>
            <a:ext cx="3429000" cy="1666875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9A8ECE-32D5-EF4A-A7B1-8A07220EE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9324"/>
            <a:ext cx="12192000" cy="5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0F277-6A5B-344B-A9B1-7F5D568FF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78D20-8C37-6C46-B302-D7497CF10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B8ACF-1F72-244F-A029-F21E46002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8B40-11AE-D743-BFAC-5021B06D4E50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DB412-E492-6146-9550-2CC1334BF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FE5FF-4B9B-8148-9530-ED8EB292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AF9E-8459-084A-B1CE-C7E4A91977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4B07BF-B5DF-F24E-9074-D671E2596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900" y="6301014"/>
            <a:ext cx="10998200" cy="52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693FAE-7816-4940-9575-1BD8F098B6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99324"/>
            <a:ext cx="12192000" cy="5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6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58892-49E9-1C45-A086-7CB1DE16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B14A1-2DEC-8841-AEB4-DE0CF7FDE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3FEBF-0914-B04D-B254-B7DD028F7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8B40-11AE-D743-BFAC-5021B06D4E50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93FEF-FF90-F841-BA64-3645F46B3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C13DE-EB61-F144-B4B1-DA9B3FBA2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AF9E-8459-084A-B1CE-C7E4A91977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64408-28E4-034D-90AC-8C600DB841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9324"/>
            <a:ext cx="12192000" cy="5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7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7DB13-DB47-4C43-B118-E60253D08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B9F60-01F9-4B49-992B-C2B625E4A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A8DC6-D544-6E4E-A127-9B7D3A6E3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DE348-339F-B54E-8712-DC3ABE9A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8B40-11AE-D743-BFAC-5021B06D4E50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88B1A-D49C-7742-935C-5E246A51E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8EF4-91C4-6142-8328-6C518DF4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AF9E-8459-084A-B1CE-C7E4A9197752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B5D006-E621-D947-86DA-ED62D9D192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9324"/>
            <a:ext cx="12192000" cy="5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428F3-8D3C-8B48-BE38-949862F03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15A66-E860-D54A-868B-4CEDB78C1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B6296-7B38-AF48-B149-8CCEB65F6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DF4DDF-3DA3-A94F-B654-7F7A8551D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AF8D6-F491-D24A-90A2-721FC492C4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8CF511-CFF5-2041-92ED-FCAFCCFF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8B40-11AE-D743-BFAC-5021B06D4E50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CD4B94-E2E1-2841-A87F-6D4B034BE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9FA1F2-EBF2-274E-B5DF-7DB7810B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AF9E-8459-084A-B1CE-C7E4A919775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B1A912-1275-8040-A14C-071D30892E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900" y="6301014"/>
            <a:ext cx="10998200" cy="520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638C63-B175-1A48-9CBD-6D1BAFB5A8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99324"/>
            <a:ext cx="12192000" cy="5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9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FC9E8-8449-444F-BB4D-C14A807A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95D9C7-C278-EF4E-AFE0-4605F2702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8B40-11AE-D743-BFAC-5021B06D4E50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EB1DD5-91D9-E94D-B4DF-FF642A8DD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F822E-C23D-A24B-A4A1-F24F41AE3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AF9E-8459-084A-B1CE-C7E4A919775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CCDE1A-449C-2144-A341-1DDD716773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900" y="6301014"/>
            <a:ext cx="10998200" cy="52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D4486-DAB2-1D4B-97DF-9BA32E7A53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99324"/>
            <a:ext cx="12192000" cy="5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1B7C45-78D2-1448-9B94-3AF7D6DA8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8B40-11AE-D743-BFAC-5021B06D4E50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084696-702A-0945-A769-053A9602B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82A70-1B15-3A4C-90DB-95232A71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AF9E-8459-084A-B1CE-C7E4A919775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0FC12-B2E0-034C-84C6-A7AAA82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900" y="6301014"/>
            <a:ext cx="10998200" cy="52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1761B5-5C68-C145-96B1-A895EC3C24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99324"/>
            <a:ext cx="12192000" cy="5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4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629DC-642E-184C-89E1-25C4E980C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 algn="ctr">
              <a:defRPr sz="44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E31CC-DF0D-AF44-919A-37A2FC4F0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06BF7-0FF5-8C45-ADEA-169137A2B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D775D-9BF0-A546-A0E7-F81A5688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8B40-11AE-D743-BFAC-5021B06D4E50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775F6-F6CB-604F-934B-92D0E6307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B4B11-3AF1-A447-A6FE-8EFA567F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AF9E-8459-084A-B1CE-C7E4A91977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0813EE-5C48-4448-B3C1-602B88608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900" y="6301014"/>
            <a:ext cx="10998200" cy="52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F76966-81B3-9E46-A526-DEF8BC6FF5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99324"/>
            <a:ext cx="12192000" cy="5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8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3F7CA-A10C-7A48-9992-E142BCD3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0C4021-18D4-2345-A3DA-13EAAE9BD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BBD80-9A0F-A646-862C-4EA95326B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8FA44-1BF0-EE48-BD73-C4A5397CE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8B40-11AE-D743-BFAC-5021B06D4E50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4E6FF-37F7-D744-B771-62B09DD70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BF11C-F373-A34F-9EA4-188B7BE75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AF9E-8459-084A-B1CE-C7E4A91977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72F01-2CBA-CC42-9907-1E8AC3445F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900" y="6301014"/>
            <a:ext cx="10998200" cy="52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B8E682-9C9A-0049-BFA1-F0EB9D254E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99324"/>
            <a:ext cx="12192000" cy="5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2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3E1F18-281A-AC42-844E-69C642EB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632FC-E5D6-F742-8D45-639FFD9CA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1E995-1DC4-8D4C-817F-495CD2A32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38B40-11AE-D743-BFAC-5021B06D4E50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154D7-F1FE-4C44-9CC0-CF90431D6C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89050-7D1D-2D4C-A6FB-F34AB2C81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EAF9E-8459-084A-B1CE-C7E4A919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7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2.leeward.hawaii.edu/emc/course-in-a-nutshell-webaccessibility-day3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poet.diagramcenter.org/how.html" TargetMode="Externa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sv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ccessibility.oit.ncsu.edu/tools/color-contrast-chrome/" TargetMode="External"/><Relationship Id="rId4" Type="http://schemas.openxmlformats.org/officeDocument/2006/relationships/hyperlink" Target="https://developer.paciellogroup.com/resources/contrastanalyser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colorsafe.co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ataem.org/best-2019-2024/professional-development" TargetMode="External"/><Relationship Id="rId2" Type="http://schemas.openxmlformats.org/officeDocument/2006/relationships/hyperlink" Target="https://ataem.org/best-2019-2024/archived-documents-and-handout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B14C8-6680-7443-BE5F-CA3E77546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Creating Accessible Word Documents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2B99B9-2583-8C43-856C-FDDBA5B85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A BEST Grant Activity from the Assistive Technology and Accessible Educational Materials Center</a:t>
            </a:r>
          </a:p>
        </p:txBody>
      </p:sp>
    </p:spTree>
    <p:extLst>
      <p:ext uri="{BB962C8B-B14F-4D97-AF65-F5344CB8AC3E}">
        <p14:creationId xmlns:p14="http://schemas.microsoft.com/office/powerpoint/2010/main" val="262540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C85FE-A943-B040-AC2A-47DA0652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Chat Activity 1</a:t>
            </a:r>
          </a:p>
        </p:txBody>
      </p:sp>
      <p:pic>
        <p:nvPicPr>
          <p:cNvPr id="6" name="Content Placeholder 5" descr="Braille">
            <a:extLst>
              <a:ext uri="{FF2B5EF4-FFF2-40B4-BE49-F238E27FC236}">
                <a16:creationId xmlns:a16="http://schemas.microsoft.com/office/drawing/2014/main" id="{57FB95C3-4A8A-B149-B6F3-BF5B494D19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478" y="1253331"/>
            <a:ext cx="4351338" cy="435133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6F01-12FF-EE47-BD28-505EBAA55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39452"/>
            <a:ext cx="5181600" cy="1603375"/>
          </a:xfrm>
        </p:spPr>
        <p:txBody>
          <a:bodyPr>
            <a:normAutofit/>
          </a:bodyPr>
          <a:lstStyle/>
          <a:p>
            <a:r>
              <a:rPr lang="en-US" dirty="0"/>
              <a:t>What does access mean to you?</a:t>
            </a:r>
          </a:p>
        </p:txBody>
      </p:sp>
    </p:spTree>
    <p:extLst>
      <p:ext uri="{BB962C8B-B14F-4D97-AF65-F5344CB8AC3E}">
        <p14:creationId xmlns:p14="http://schemas.microsoft.com/office/powerpoint/2010/main" val="644137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A99BE-8A32-9048-BD59-EF44355A0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259397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Background and Overview</a:t>
            </a:r>
          </a:p>
        </p:txBody>
      </p:sp>
    </p:spTree>
    <p:extLst>
      <p:ext uri="{BB962C8B-B14F-4D97-AF65-F5344CB8AC3E}">
        <p14:creationId xmlns:p14="http://schemas.microsoft.com/office/powerpoint/2010/main" val="286585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ea typeface="Avenir Book" charset="0"/>
                <a:cs typeface="Avenir Book" charset="0"/>
              </a:rPr>
              <a:t>Why Create Accessibly?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en-US" sz="3200" dirty="0">
                <a:ea typeface="Avenir Book" charset="0"/>
                <a:cs typeface="Avenir Book" charset="0"/>
              </a:rPr>
              <a:t>Compliance - Meet IDEA, Section 508, ADA, and OCR mandates</a:t>
            </a:r>
          </a:p>
          <a:p>
            <a:r>
              <a:rPr lang="en-US" sz="3200" dirty="0">
                <a:ea typeface="Avenir Book" charset="0"/>
                <a:cs typeface="Avenir Book" charset="0"/>
              </a:rPr>
              <a:t>User Experience – user preferences and user needs</a:t>
            </a:r>
          </a:p>
          <a:p>
            <a:endParaRPr lang="en-US" dirty="0"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15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0DB7-94AD-DE43-8AF4-F11D7155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 Legal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8A30D-8638-144D-BF66-DA63A718AAD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Section 508 of the Rehabilitation Act</a:t>
            </a:r>
          </a:p>
          <a:p>
            <a:pPr lvl="1"/>
            <a:r>
              <a:rPr lang="en-US" sz="3200" dirty="0"/>
              <a:t>Requirements to make ICT and content accessible</a:t>
            </a:r>
          </a:p>
          <a:p>
            <a:r>
              <a:rPr lang="en-US" sz="3200" dirty="0"/>
              <a:t>Web Content Accessibility Guidelines (WCAG)</a:t>
            </a:r>
          </a:p>
          <a:p>
            <a:pPr lvl="1"/>
            <a:r>
              <a:rPr lang="en-US" sz="3200" dirty="0"/>
              <a:t>Referenced in 508</a:t>
            </a:r>
          </a:p>
          <a:p>
            <a:r>
              <a:rPr lang="en-US" sz="3200" dirty="0"/>
              <a:t>PDF/UA – ISO 14289</a:t>
            </a:r>
          </a:p>
          <a:p>
            <a:pPr lvl="1"/>
            <a:r>
              <a:rPr lang="en-US" sz="3200" dirty="0"/>
              <a:t>Referenced in WCAG</a:t>
            </a:r>
          </a:p>
          <a:p>
            <a:pPr lvl="1"/>
            <a:r>
              <a:rPr lang="en-US" sz="3200" dirty="0"/>
              <a:t>Subset of ISO 32000 (PDF Standard)</a:t>
            </a:r>
          </a:p>
        </p:txBody>
      </p:sp>
    </p:spTree>
    <p:extLst>
      <p:ext uri="{BB962C8B-B14F-4D97-AF65-F5344CB8AC3E}">
        <p14:creationId xmlns:p14="http://schemas.microsoft.com/office/powerpoint/2010/main" val="3176257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0DB7-94AD-DE43-8AF4-F11D7155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K-12 Legal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8A30D-8638-144D-BF66-DA63A718AA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504664"/>
            <a:ext cx="10749197" cy="4988211"/>
          </a:xfrm>
        </p:spPr>
        <p:txBody>
          <a:bodyPr>
            <a:normAutofit/>
          </a:bodyPr>
          <a:lstStyle/>
          <a:p>
            <a:r>
              <a:rPr lang="en-US" sz="3200" dirty="0"/>
              <a:t>IDEA and NIMAS</a:t>
            </a:r>
          </a:p>
          <a:p>
            <a:pPr lvl="1"/>
            <a:r>
              <a:rPr lang="en-US" sz="2800" dirty="0"/>
              <a:t>“</a:t>
            </a:r>
            <a:r>
              <a:rPr lang="en-US" sz="2800" i="1" dirty="0"/>
              <a:t>provide specialized formats of print instructional materials to blind and other print disabled persons in a timely manner.”</a:t>
            </a:r>
          </a:p>
          <a:p>
            <a:r>
              <a:rPr lang="en-US" sz="3200" dirty="0"/>
              <a:t>Marrakesh Treaty</a:t>
            </a:r>
          </a:p>
          <a:p>
            <a:pPr lvl="1"/>
            <a:r>
              <a:rPr lang="en-US" sz="2800" dirty="0"/>
              <a:t>Adopted in 2013 by International World Intellectual Property Organization (WIPO)</a:t>
            </a:r>
          </a:p>
          <a:p>
            <a:pPr lvl="1"/>
            <a:r>
              <a:rPr lang="en-US" sz="2800" dirty="0"/>
              <a:t>Incorporated into U.S. Law in 2018 – eligible person and accessible formats</a:t>
            </a:r>
          </a:p>
          <a:p>
            <a:r>
              <a:rPr lang="en-US" sz="3600" dirty="0"/>
              <a:t>Section 504 of the Rehabilitation Act</a:t>
            </a:r>
          </a:p>
          <a:p>
            <a:pPr lvl="2"/>
            <a:r>
              <a:rPr lang="en-US" sz="2800" dirty="0"/>
              <a:t>Prohibits discrimination for institutions receiving federal funds</a:t>
            </a:r>
          </a:p>
          <a:p>
            <a:pPr marL="914400" lvl="2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740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18AF3-CB84-304D-942C-7CD8AA6FF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Ethical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F70C4-5462-8A4E-AC3B-01EC535092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b="1"/>
              <a:t>People who use:</a:t>
            </a:r>
          </a:p>
          <a:p>
            <a:pPr lvl="1"/>
            <a:r>
              <a:rPr lang="en-US" sz="3200"/>
              <a:t>Keyboard navigation</a:t>
            </a:r>
          </a:p>
          <a:p>
            <a:pPr lvl="1"/>
            <a:r>
              <a:rPr lang="en-US" sz="3200"/>
              <a:t>Small screens</a:t>
            </a:r>
          </a:p>
          <a:p>
            <a:pPr lvl="1"/>
            <a:r>
              <a:rPr lang="en-US" sz="3200"/>
              <a:t>Dictation software</a:t>
            </a:r>
          </a:p>
          <a:p>
            <a:pPr lvl="1"/>
            <a:r>
              <a:rPr lang="en-US" sz="3200"/>
              <a:t>Screen readers</a:t>
            </a:r>
          </a:p>
          <a:p>
            <a:pPr lvl="1"/>
            <a:r>
              <a:rPr lang="en-US" sz="3200"/>
              <a:t>AT devices	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3F48C-A7D4-CB4F-A1EF-0BC1F6321F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b="1"/>
              <a:t>Should have:</a:t>
            </a:r>
          </a:p>
          <a:p>
            <a:pPr lvl="1"/>
            <a:r>
              <a:rPr lang="en-US" sz="3200"/>
              <a:t>Equal ease of access</a:t>
            </a:r>
          </a:p>
          <a:p>
            <a:pPr lvl="1"/>
            <a:r>
              <a:rPr lang="en-US" sz="3200"/>
              <a:t>Access to the same content</a:t>
            </a:r>
          </a:p>
          <a:p>
            <a:pPr lvl="1"/>
            <a:r>
              <a:rPr lang="en-US" sz="3200"/>
              <a:t>Access to information at the same time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1385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F36137-4BC1-6C43-B9DD-F50114DD1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012" y="189893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 Reader User Survey</a:t>
            </a:r>
          </a:p>
        </p:txBody>
      </p:sp>
      <p:sp>
        <p:nvSpPr>
          <p:cNvPr id="16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Clipboard with pencil">
            <a:extLst>
              <a:ext uri="{FF2B5EF4-FFF2-40B4-BE49-F238E27FC236}">
                <a16:creationId xmlns:a16="http://schemas.microsoft.com/office/drawing/2014/main" id="{96F42D7F-D40D-644E-B532-0B13870D4B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alphaModFix/>
          </a:blip>
          <a:srcRect l="2668" r="1792" b="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02E63-3CE5-4F49-9C1E-521FF06CC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4649" y="2226610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Survey on Screen Reader Users: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87.6% reported a disability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12.4% reported no disability</a:t>
            </a:r>
          </a:p>
          <a:p>
            <a:pPr marL="0"/>
            <a:r>
              <a:rPr lang="en-US" dirty="0">
                <a:solidFill>
                  <a:srgbClr val="000000"/>
                </a:solidFill>
              </a:rPr>
              <a:t>Source: </a:t>
            </a:r>
            <a:r>
              <a:rPr lang="en-US" dirty="0" err="1">
                <a:solidFill>
                  <a:srgbClr val="000000"/>
                </a:solidFill>
              </a:rPr>
              <a:t>WebAim</a:t>
            </a:r>
            <a:r>
              <a:rPr lang="en-US" dirty="0">
                <a:solidFill>
                  <a:srgbClr val="000000"/>
                </a:solidFill>
              </a:rPr>
              <a:t> Screen Reader User Survey #8 Results</a:t>
            </a:r>
          </a:p>
          <a:p>
            <a:pPr marL="0"/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2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65A4A-2EF4-8749-A085-882A14E5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Disabilities Reported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58F0C-C16B-2B44-A348-3D8B818330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9438"/>
            <a:ext cx="10515600" cy="4200525"/>
          </a:xfrm>
        </p:spPr>
        <p:txBody>
          <a:bodyPr numCol="2">
            <a:normAutofit/>
          </a:bodyPr>
          <a:lstStyle/>
          <a:p>
            <a:r>
              <a:rPr lang="en-US" dirty="0"/>
              <a:t>Disabilities Reported:</a:t>
            </a:r>
          </a:p>
          <a:p>
            <a:pPr lvl="1"/>
            <a:r>
              <a:rPr lang="en-US" sz="2800" dirty="0"/>
              <a:t>Blindness – 76%</a:t>
            </a:r>
          </a:p>
          <a:p>
            <a:pPr lvl="1"/>
            <a:r>
              <a:rPr lang="en-US" sz="2800" dirty="0"/>
              <a:t>Visually Impaired – 18.5%</a:t>
            </a:r>
          </a:p>
          <a:p>
            <a:pPr lvl="1"/>
            <a:r>
              <a:rPr lang="en-US" sz="2800" dirty="0"/>
              <a:t>Cognitive – 3.3%</a:t>
            </a:r>
          </a:p>
          <a:p>
            <a:pPr lvl="1"/>
            <a:r>
              <a:rPr lang="en-US" sz="2800" dirty="0"/>
              <a:t>Deafness/HH – 6%</a:t>
            </a:r>
          </a:p>
          <a:p>
            <a:pPr lvl="1"/>
            <a:r>
              <a:rPr lang="en-US" sz="2800" dirty="0"/>
              <a:t>Motor – 2%</a:t>
            </a:r>
          </a:p>
          <a:p>
            <a:pPr lvl="1">
              <a:spcAft>
                <a:spcPts val="1200"/>
              </a:spcAft>
            </a:pPr>
            <a:r>
              <a:rPr lang="en-US" sz="2800" dirty="0"/>
              <a:t>Other – 3.7%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Multiple Disabilities – 15.8%</a:t>
            </a:r>
          </a:p>
          <a:p>
            <a:pPr lvl="1"/>
            <a:r>
              <a:rPr lang="en-US" sz="2800" dirty="0"/>
              <a:t>Deafblind – 4.7%</a:t>
            </a:r>
          </a:p>
          <a:p>
            <a:pPr marL="0" indent="0">
              <a:buNone/>
            </a:pPr>
            <a:r>
              <a:rPr lang="en-US" dirty="0"/>
              <a:t>Source: </a:t>
            </a:r>
            <a:r>
              <a:rPr lang="en-US" dirty="0" err="1"/>
              <a:t>WebAim</a:t>
            </a:r>
            <a:r>
              <a:rPr lang="en-US" dirty="0"/>
              <a:t> Screen Reader User Survey #8 Results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389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F9B55-C8B6-6848-9575-8BBF09AE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b="1" dirty="0">
                <a:latin typeface="+mj-lt"/>
              </a:rPr>
              <a:t>Screen Reader Proficiency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8DA12-C276-1A46-A8F2-3E6B9FEF5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Advanced - </a:t>
            </a:r>
            <a:r>
              <a:rPr lang="en-US" sz="2800" dirty="0"/>
              <a:t>62.2%</a:t>
            </a:r>
          </a:p>
          <a:p>
            <a:r>
              <a:rPr lang="en-US" dirty="0"/>
              <a:t>Intermediate - </a:t>
            </a:r>
            <a:r>
              <a:rPr lang="en-US" sz="2800" dirty="0"/>
              <a:t>32.4%</a:t>
            </a:r>
          </a:p>
          <a:p>
            <a:r>
              <a:rPr lang="en-US" dirty="0"/>
              <a:t>Beginner - </a:t>
            </a:r>
            <a:r>
              <a:rPr lang="en-US" sz="2800" dirty="0"/>
              <a:t>5.4%</a:t>
            </a:r>
          </a:p>
          <a:p>
            <a:pPr marL="0" indent="0">
              <a:buNone/>
            </a:pPr>
            <a:r>
              <a:rPr lang="en-US" dirty="0"/>
              <a:t>Source: </a:t>
            </a:r>
            <a:r>
              <a:rPr lang="en-US" dirty="0" err="1"/>
              <a:t>WebAim</a:t>
            </a:r>
            <a:r>
              <a:rPr lang="en-US" dirty="0"/>
              <a:t> Screen Reader User Survey #8 Results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Tablet with text to speech icons">
            <a:extLst>
              <a:ext uri="{FF2B5EF4-FFF2-40B4-BE49-F238E27FC236}">
                <a16:creationId xmlns:a16="http://schemas.microsoft.com/office/drawing/2014/main" id="{6180F698-8ADB-C349-B5DC-864C7DC3E0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" b="306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4693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2FCB5-168B-CD45-B17D-5D1AAA75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Internet Proficiency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4523-9703-7B46-8711-A7FF48AF7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Advanced - 76%</a:t>
            </a:r>
          </a:p>
          <a:p>
            <a:r>
              <a:rPr lang="en-US" sz="3200" dirty="0"/>
              <a:t>Intermediate - 22.8%</a:t>
            </a:r>
          </a:p>
          <a:p>
            <a:r>
              <a:rPr lang="en-US" sz="3200" dirty="0"/>
              <a:t>Beginner - 1.2%</a:t>
            </a:r>
          </a:p>
          <a:p>
            <a:pPr marL="0" indent="0">
              <a:buNone/>
            </a:pPr>
            <a:r>
              <a:rPr lang="en-US" sz="3200" dirty="0"/>
              <a:t>Source: </a:t>
            </a:r>
            <a:r>
              <a:rPr lang="en-US" sz="3200" dirty="0" err="1"/>
              <a:t>WebAim</a:t>
            </a:r>
            <a:r>
              <a:rPr lang="en-US" sz="3200" dirty="0"/>
              <a:t> Screen Reader User Survey #8 Results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34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2DF6C-D554-004A-9B45-9AAA567FE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AT&amp;AEM Center and the BEST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3AA4-B1C8-B940-BAA4-9068479CB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Assistive Technology and Accessible Educational Materials Center</a:t>
            </a:r>
          </a:p>
          <a:p>
            <a:pPr lvl="1"/>
            <a:r>
              <a:rPr lang="en-US" dirty="0"/>
              <a:t>Promotes accessibility and personalization, creates and disseminates accessible materials, and offers specialized training and technical assistance</a:t>
            </a:r>
          </a:p>
          <a:p>
            <a:r>
              <a:rPr lang="en-US" dirty="0"/>
              <a:t>Braille Excellence for Students and Teachers Grant</a:t>
            </a:r>
          </a:p>
          <a:p>
            <a:pPr lvl="1"/>
            <a:r>
              <a:rPr lang="en-US" dirty="0"/>
              <a:t>PD and technical assistance dedicated to braille literacy, braille instruction, braille materials, and braille technology</a:t>
            </a:r>
          </a:p>
        </p:txBody>
      </p:sp>
    </p:spTree>
    <p:extLst>
      <p:ext uri="{BB962C8B-B14F-4D97-AF65-F5344CB8AC3E}">
        <p14:creationId xmlns:p14="http://schemas.microsoft.com/office/powerpoint/2010/main" val="580003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1FB5A-6F4A-0C41-8757-385F982F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Finding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002C4-53E1-7743-82FD-66B9FDC43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988" y="2620641"/>
            <a:ext cx="5837750" cy="30237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Navigate through headings – 68.8%</a:t>
            </a:r>
          </a:p>
          <a:p>
            <a:pPr marL="0" indent="0">
              <a:buNone/>
            </a:pPr>
            <a:r>
              <a:rPr lang="en-US" sz="3200" dirty="0"/>
              <a:t>Source: </a:t>
            </a:r>
            <a:r>
              <a:rPr lang="en-US" sz="3200" dirty="0" err="1"/>
              <a:t>WebAim</a:t>
            </a:r>
            <a:r>
              <a:rPr lang="en-US" sz="3200" dirty="0"/>
              <a:t> Screen Reader User Survey #8 Results</a:t>
            </a:r>
          </a:p>
          <a:p>
            <a:endParaRPr lang="en-US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compass">
            <a:extLst>
              <a:ext uri="{FF2B5EF4-FFF2-40B4-BE49-F238E27FC236}">
                <a16:creationId xmlns:a16="http://schemas.microsoft.com/office/drawing/2014/main" id="{B5669719-DB4D-FE4E-81BC-F6D2D3F66C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1373" y="1186882"/>
            <a:ext cx="4235516" cy="42355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54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7FC7EB3-81B7-4E68-B08C-E3AB239F2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Word Issues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6AFB520-5630-4196-85CF-2430FCBF7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Very likely – 9.5%</a:t>
            </a:r>
          </a:p>
          <a:p>
            <a:r>
              <a:rPr lang="en-US" dirty="0"/>
              <a:t>Somewhat likely – 21.4%</a:t>
            </a:r>
          </a:p>
          <a:p>
            <a:r>
              <a:rPr lang="en-US" dirty="0"/>
              <a:t>Somewhat unlikely – 27.2%</a:t>
            </a:r>
          </a:p>
          <a:p>
            <a:r>
              <a:rPr lang="en-US" dirty="0"/>
              <a:t>Very unlikely – 37.4%</a:t>
            </a:r>
          </a:p>
          <a:p>
            <a:r>
              <a:rPr lang="en-US" dirty="0"/>
              <a:t>I don’t know – 4.6%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Source: </a:t>
            </a:r>
            <a:r>
              <a:rPr lang="en-US" dirty="0" err="1"/>
              <a:t>WebAim</a:t>
            </a:r>
            <a:r>
              <a:rPr lang="en-US" dirty="0"/>
              <a:t> Screen Reader User Survey #8 Results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" name="Content Placeholder 9" descr="simple illustration of an open book">
            <a:extLst>
              <a:ext uri="{FF2B5EF4-FFF2-40B4-BE49-F238E27FC236}">
                <a16:creationId xmlns:a16="http://schemas.microsoft.com/office/drawing/2014/main" id="{7FA0094D-2DDA-874F-8528-654D55EDC5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926101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7FC7EB3-81B7-4E68-B08C-E3AB239F2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PDF Issues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6AFB520-5630-4196-85CF-2430FCBF7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Very likely – 36.8%</a:t>
            </a:r>
          </a:p>
          <a:p>
            <a:r>
              <a:rPr lang="en-US" dirty="0"/>
              <a:t>Somewhat likely – 38.3%</a:t>
            </a:r>
          </a:p>
          <a:p>
            <a:r>
              <a:rPr lang="en-US" dirty="0"/>
              <a:t>Somewhat unlikely – 12.3%</a:t>
            </a:r>
          </a:p>
          <a:p>
            <a:r>
              <a:rPr lang="en-US" dirty="0"/>
              <a:t>Very unlikely – 9.4%</a:t>
            </a:r>
          </a:p>
          <a:p>
            <a:r>
              <a:rPr lang="en-US" dirty="0"/>
              <a:t>I don’t know – 3.2%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Source: </a:t>
            </a:r>
            <a:r>
              <a:rPr lang="en-US" dirty="0" err="1"/>
              <a:t>WebAim</a:t>
            </a:r>
            <a:r>
              <a:rPr lang="en-US" dirty="0"/>
              <a:t> Screen Reader User Survey #8 Results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Question mark">
            <a:extLst>
              <a:ext uri="{FF2B5EF4-FFF2-40B4-BE49-F238E27FC236}">
                <a16:creationId xmlns:a16="http://schemas.microsoft.com/office/drawing/2014/main" id="{5D784F40-322C-804C-AD2D-040456F9B5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2321" y="1465861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100592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ea typeface="Avenir Book" charset="0"/>
                <a:cs typeface="Avenir Book" charset="0"/>
              </a:rPr>
              <a:t>Four Principles of Accessibility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ea typeface="Avenir Book" charset="0"/>
                <a:cs typeface="Avenir Book" charset="0"/>
              </a:rPr>
              <a:t>P</a:t>
            </a:r>
            <a:r>
              <a:rPr lang="en-US" sz="4000" dirty="0">
                <a:ea typeface="Avenir Book" charset="0"/>
                <a:cs typeface="Avenir Book" charset="0"/>
              </a:rPr>
              <a:t>erceivable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ea typeface="Avenir Book" charset="0"/>
                <a:cs typeface="Avenir Book" charset="0"/>
              </a:rPr>
              <a:t>O</a:t>
            </a:r>
            <a:r>
              <a:rPr lang="en-US" sz="4000" dirty="0">
                <a:ea typeface="Avenir Book" charset="0"/>
                <a:cs typeface="Avenir Book" charset="0"/>
              </a:rPr>
              <a:t>perable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ea typeface="Avenir Book" charset="0"/>
                <a:cs typeface="Avenir Book" charset="0"/>
              </a:rPr>
              <a:t>U</a:t>
            </a:r>
            <a:r>
              <a:rPr lang="en-US" sz="4000" dirty="0">
                <a:ea typeface="Avenir Book" charset="0"/>
                <a:cs typeface="Avenir Book" charset="0"/>
              </a:rPr>
              <a:t>nderstandable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ea typeface="Avenir Book" charset="0"/>
                <a:cs typeface="Avenir Book" charset="0"/>
              </a:rPr>
              <a:t>R</a:t>
            </a:r>
            <a:r>
              <a:rPr lang="en-US" sz="4000" dirty="0">
                <a:ea typeface="Avenir Book" charset="0"/>
                <a:cs typeface="Avenir Book" charset="0"/>
              </a:rPr>
              <a:t>obust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409956-6BB1-B24B-A144-0E230F128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24066" y="2968052"/>
            <a:ext cx="9473184" cy="0"/>
          </a:xfrm>
          <a:prstGeom prst="straightConnector1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627C88-AC5A-8E46-964E-239287255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24066" y="4004872"/>
            <a:ext cx="9473184" cy="0"/>
          </a:xfrm>
          <a:prstGeom prst="straightConnector1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DB0F5B-0BCF-0343-AC39-AF8BF22AF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24066" y="5129134"/>
            <a:ext cx="9473184" cy="0"/>
          </a:xfrm>
          <a:prstGeom prst="straightConnector1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238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022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Perceivable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Information must be presented in ways that the users can perceive</a:t>
            </a:r>
          </a:p>
          <a:p>
            <a:r>
              <a:rPr lang="en-US" dirty="0"/>
              <a:t>Examples: Alt Text, Captions, Contrast</a:t>
            </a:r>
          </a:p>
          <a:p>
            <a:pPr marL="0" indent="0">
              <a:buNone/>
            </a:pPr>
            <a:r>
              <a:rPr lang="en-US" dirty="0"/>
              <a:t>Source: Web Content Accessibility Guidelines 2.0</a:t>
            </a:r>
          </a:p>
        </p:txBody>
      </p:sp>
      <p:pic>
        <p:nvPicPr>
          <p:cNvPr id="5" name="Content Placeholder 4" descr="Five senses presented through illustrations of a finger, eye, tongue, ear, and nose that are in a circular field surrounding the human brain. " title="Five Senses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62" y="1136077"/>
            <a:ext cx="4351338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3458283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Operable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The interface components and navigation must be able to be used. Examples: Keyboard accessible, timing</a:t>
            </a:r>
          </a:p>
          <a:p>
            <a:pPr marL="0" indent="0">
              <a:buNone/>
            </a:pPr>
            <a:r>
              <a:rPr lang="en-US"/>
              <a:t>Source: Web Content Accessibility Guidelines 2.0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8" name="Content Placeholder 7" descr="3 gears interlocked with arrows indicating circular movement">
            <a:extLst>
              <a:ext uri="{FF2B5EF4-FFF2-40B4-BE49-F238E27FC236}">
                <a16:creationId xmlns:a16="http://schemas.microsoft.com/office/drawing/2014/main" id="{B481B4B8-FBB6-0948-B259-B462EDCC0A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02230" y="1825625"/>
            <a:ext cx="4381500" cy="3797300"/>
          </a:xfrm>
        </p:spPr>
      </p:pic>
    </p:spTree>
    <p:extLst>
      <p:ext uri="{BB962C8B-B14F-4D97-AF65-F5344CB8AC3E}">
        <p14:creationId xmlns:p14="http://schemas.microsoft.com/office/powerpoint/2010/main" val="1768724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Understandable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Information and navigation is presented in a way that is understandable to the user.</a:t>
            </a:r>
          </a:p>
          <a:p>
            <a:pPr marL="0" indent="0">
              <a:buNone/>
            </a:pPr>
            <a:r>
              <a:rPr lang="en-US"/>
              <a:t>Examples: text is readable, images assist with comprehension</a:t>
            </a:r>
          </a:p>
          <a:p>
            <a:pPr marL="0" indent="0">
              <a:buNone/>
            </a:pPr>
            <a:r>
              <a:rPr lang="en-US"/>
              <a:t>Source: Web Content Accessibility Guidelines 2.0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8" name="Content Placeholder 7" descr="Person with idea">
            <a:extLst>
              <a:ext uri="{FF2B5EF4-FFF2-40B4-BE49-F238E27FC236}">
                <a16:creationId xmlns:a16="http://schemas.microsoft.com/office/drawing/2014/main" id="{B9B837F1-28B5-4433-B62A-E0DEE3BDA7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6704" y="1792097"/>
            <a:ext cx="4071398" cy="4071398"/>
          </a:xfrm>
        </p:spPr>
      </p:pic>
    </p:spTree>
    <p:extLst>
      <p:ext uri="{BB962C8B-B14F-4D97-AF65-F5344CB8AC3E}">
        <p14:creationId xmlns:p14="http://schemas.microsoft.com/office/powerpoint/2010/main" val="3503054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Robust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4696" y="3059515"/>
            <a:ext cx="7434072" cy="342662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dirty="0"/>
              <a:t>Material can be viewed by a wide variety of users and assistive technologies.</a:t>
            </a:r>
          </a:p>
          <a:p>
            <a:pPr marL="0"/>
            <a:r>
              <a:rPr lang="en-US" dirty="0"/>
              <a:t>Examples: compatibility across browsers and with assistive technologies</a:t>
            </a:r>
          </a:p>
          <a:p>
            <a:pPr marL="0"/>
            <a:r>
              <a:rPr lang="en-US" dirty="0"/>
              <a:t>Source: Web Content Accessibility Guidelines 2.0</a:t>
            </a:r>
          </a:p>
          <a:p>
            <a:endParaRPr lang="en-US" sz="2200" dirty="0"/>
          </a:p>
        </p:txBody>
      </p:sp>
      <p:pic>
        <p:nvPicPr>
          <p:cNvPr id="8" name="Content Placeholder 7" descr="simple illustration of computer and smart phone">
            <a:extLst>
              <a:ext uri="{FF2B5EF4-FFF2-40B4-BE49-F238E27FC236}">
                <a16:creationId xmlns:a16="http://schemas.microsoft.com/office/drawing/2014/main" id="{FB67DFFA-A621-48A7-8BA9-C877A5D520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4066" y="1272395"/>
            <a:ext cx="4237686" cy="423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55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C85FE-A943-B040-AC2A-47DA0652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Chat Activity 2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6F01-12FF-EE47-BD28-505EBAA55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5200" y="2470248"/>
            <a:ext cx="4048344" cy="3536236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3200" dirty="0"/>
              <a:t>Watch video of OLAC Flyer – </a:t>
            </a:r>
          </a:p>
          <a:p>
            <a:pPr marL="0"/>
            <a:r>
              <a:rPr lang="en-US" sz="3200" dirty="0"/>
              <a:t>What barriers do you recognize as you listen to the screen reader?</a:t>
            </a:r>
          </a:p>
        </p:txBody>
      </p:sp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7" descr="Earbuds">
            <a:extLst>
              <a:ext uri="{FF2B5EF4-FFF2-40B4-BE49-F238E27FC236}">
                <a16:creationId xmlns:a16="http://schemas.microsoft.com/office/drawing/2014/main" id="{9DD9A3CC-9949-450B-BDD0-4FF4C12671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5330" y="2105470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17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D7A7-AA64-8F4B-9CE5-1E59565D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911" y="2498866"/>
            <a:ext cx="6960558" cy="1325563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Avenir Roman" panose="02000503020000020003" pitchFamily="2" charset="0"/>
              </a:rPr>
              <a:t>Source Documents</a:t>
            </a:r>
          </a:p>
        </p:txBody>
      </p:sp>
    </p:spTree>
    <p:extLst>
      <p:ext uri="{BB962C8B-B14F-4D97-AF65-F5344CB8AC3E}">
        <p14:creationId xmlns:p14="http://schemas.microsoft.com/office/powerpoint/2010/main" val="2426794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FF1FB-B755-BB4A-9D61-5A90687DB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b="1"/>
              <a:t>Learning Objectives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815C76-38B7-1F45-BCF5-743CA468A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/>
              <a:t>Explain the importance of creating accessibly as it applies to accessibility standards and increasing access</a:t>
            </a:r>
          </a:p>
          <a:p>
            <a:pPr>
              <a:spcAft>
                <a:spcPts val="1200"/>
              </a:spcAft>
            </a:pPr>
            <a:r>
              <a:rPr lang="en-US" sz="2400"/>
              <a:t>Apply understanding of concepts by working through a practice document</a:t>
            </a:r>
          </a:p>
          <a:p>
            <a:r>
              <a:rPr lang="en-US" sz="2400"/>
              <a:t>Identify common accessibility errors within Word documents and how to remediate them</a:t>
            </a:r>
          </a:p>
        </p:txBody>
      </p:sp>
      <p:pic>
        <p:nvPicPr>
          <p:cNvPr id="14" name="Picture 13" descr="lightbulb">
            <a:extLst>
              <a:ext uri="{FF2B5EF4-FFF2-40B4-BE49-F238E27FC236}">
                <a16:creationId xmlns:a16="http://schemas.microsoft.com/office/drawing/2014/main" id="{97999980-EAD4-4E1F-B188-A81968DA2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00" r="-1" b="-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126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a typeface="Avenir Book" charset="0"/>
                <a:cs typeface="Avenir Book" charset="0"/>
              </a:rPr>
              <a:t>Source Documents Importance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3200" dirty="0">
                <a:ea typeface="Avenir Book" charset="0"/>
                <a:cs typeface="Avenir Book" charset="0"/>
              </a:rPr>
              <a:t>Starting with an accessible source document is best</a:t>
            </a:r>
          </a:p>
          <a:p>
            <a:pPr lvl="1"/>
            <a:r>
              <a:rPr lang="en-US" sz="3200" dirty="0">
                <a:ea typeface="Avenir Book" charset="0"/>
                <a:cs typeface="Avenir Book" charset="0"/>
              </a:rPr>
              <a:t>Remediating the source document is almost always easier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a typeface="Avenir Book" charset="0"/>
                <a:cs typeface="Avenir Book" charset="0"/>
              </a:rPr>
              <a:t>Content developers</a:t>
            </a:r>
            <a:endParaRPr lang="en-US" dirty="0">
              <a:ea typeface="Avenir Book" charset="0"/>
              <a:cs typeface="Avenir Book" charset="0"/>
            </a:endParaRPr>
          </a:p>
          <a:p>
            <a:r>
              <a:rPr lang="en-US" sz="3200" dirty="0">
                <a:ea typeface="Avenir Book" charset="0"/>
                <a:cs typeface="Avenir Book" charset="0"/>
              </a:rPr>
              <a:t>Authoring tools</a:t>
            </a:r>
          </a:p>
          <a:p>
            <a:pPr lvl="1"/>
            <a:r>
              <a:rPr lang="en-US" sz="2800" dirty="0">
                <a:ea typeface="Avenir Book" charset="0"/>
                <a:cs typeface="Avenir Book" charset="0"/>
              </a:rPr>
              <a:t>Microsoft Word and PowerPoint</a:t>
            </a:r>
          </a:p>
          <a:p>
            <a:pPr lvl="1"/>
            <a:r>
              <a:rPr lang="en-US" sz="2800" dirty="0">
                <a:ea typeface="Avenir Book" charset="0"/>
                <a:cs typeface="Avenir Book" charset="0"/>
              </a:rPr>
              <a:t>Google Docs and Slides</a:t>
            </a:r>
          </a:p>
        </p:txBody>
      </p:sp>
    </p:spTree>
    <p:extLst>
      <p:ext uri="{BB962C8B-B14F-4D97-AF65-F5344CB8AC3E}">
        <p14:creationId xmlns:p14="http://schemas.microsoft.com/office/powerpoint/2010/main" val="4006705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ea typeface="Avenir Book" charset="0"/>
                <a:cs typeface="Avenir Book" charset="0"/>
              </a:rPr>
              <a:t>Getting Started</a:t>
            </a:r>
            <a:endParaRPr lang="en-US" b="1" dirty="0">
              <a:ea typeface="Avenir Book" charset="0"/>
              <a:cs typeface="Avenir Boo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sz="4000" dirty="0">
                <a:ea typeface="Avenir Book" charset="0"/>
                <a:cs typeface="Avenir Book" charset="0"/>
              </a:rPr>
              <a:t>Gather external resources and check for accessibility</a:t>
            </a:r>
          </a:p>
          <a:p>
            <a:pPr>
              <a:buFont typeface="Arial" charset="0"/>
              <a:buChar char="•"/>
            </a:pPr>
            <a:r>
              <a:rPr lang="en-US" sz="4000" dirty="0">
                <a:ea typeface="Avenir Book" charset="0"/>
                <a:cs typeface="Avenir Book" charset="0"/>
              </a:rPr>
              <a:t>Have a checklist ready for use</a:t>
            </a:r>
          </a:p>
          <a:p>
            <a:pPr>
              <a:buFont typeface="Arial" charset="0"/>
              <a:buChar char="•"/>
            </a:pPr>
            <a:r>
              <a:rPr lang="en-US" sz="4000" dirty="0">
                <a:ea typeface="Avenir Book" charset="0"/>
                <a:cs typeface="Avenir Book" charset="0"/>
              </a:rPr>
              <a:t>Plan ahead for any potential barriers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6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C85FE-A943-B040-AC2A-47DA0652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Chat Activity 3</a:t>
            </a:r>
          </a:p>
        </p:txBody>
      </p:sp>
      <p:pic>
        <p:nvPicPr>
          <p:cNvPr id="6" name="Content Placeholder 5" descr="illustration of a simple checklist">
            <a:extLst>
              <a:ext uri="{FF2B5EF4-FFF2-40B4-BE49-F238E27FC236}">
                <a16:creationId xmlns:a16="http://schemas.microsoft.com/office/drawing/2014/main" id="{6CAA42AE-0B1C-9B4B-A573-2F846FEEE6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390" y="1510832"/>
            <a:ext cx="4351338" cy="435133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6F01-12FF-EE47-BD28-505EBAA55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As a TVI, do you plan on:</a:t>
            </a:r>
          </a:p>
          <a:p>
            <a:pPr lvl="1"/>
            <a:r>
              <a:rPr lang="en-US" sz="2800" dirty="0"/>
              <a:t>creating instructional materials for students</a:t>
            </a:r>
          </a:p>
          <a:p>
            <a:pPr lvl="1"/>
            <a:r>
              <a:rPr lang="en-US" sz="2800" dirty="0"/>
              <a:t>supporting general education teachers in remediating teacher made materials for students</a:t>
            </a:r>
          </a:p>
          <a:p>
            <a:pPr lvl="1"/>
            <a:r>
              <a:rPr lang="en-US" sz="2800" dirty="0"/>
              <a:t>converting materials from publishers?</a:t>
            </a:r>
          </a:p>
        </p:txBody>
      </p:sp>
    </p:spTree>
    <p:extLst>
      <p:ext uri="{BB962C8B-B14F-4D97-AF65-F5344CB8AC3E}">
        <p14:creationId xmlns:p14="http://schemas.microsoft.com/office/powerpoint/2010/main" val="1673975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13A15-1513-8149-AD07-A2D84A41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58" y="22079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venir LT Std 55 Roman" panose="020B0503020203020204" pitchFamily="34" charset="0"/>
              </a:rPr>
              <a:t>Microsoft Word</a:t>
            </a:r>
          </a:p>
        </p:txBody>
      </p:sp>
    </p:spTree>
    <p:extLst>
      <p:ext uri="{BB962C8B-B14F-4D97-AF65-F5344CB8AC3E}">
        <p14:creationId xmlns:p14="http://schemas.microsoft.com/office/powerpoint/2010/main" val="3292155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08346-1493-5748-A1FE-A7D86B78B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1FF68-9122-2C45-9306-817923789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5491163" cy="448627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Follow the checklist to learn about:</a:t>
            </a:r>
          </a:p>
          <a:p>
            <a:r>
              <a:rPr lang="en-US" sz="3000" dirty="0"/>
              <a:t>Document Properties</a:t>
            </a:r>
          </a:p>
          <a:p>
            <a:r>
              <a:rPr lang="en-US" sz="3000" dirty="0"/>
              <a:t>Formatting for Text and Images</a:t>
            </a:r>
          </a:p>
          <a:p>
            <a:r>
              <a:rPr lang="en-US" sz="3000" dirty="0"/>
              <a:t>Alternative Text</a:t>
            </a:r>
          </a:p>
          <a:p>
            <a:r>
              <a:rPr lang="en-US" sz="3000" dirty="0"/>
              <a:t>Utilizing Styles for Document Structure</a:t>
            </a:r>
          </a:p>
          <a:p>
            <a:r>
              <a:rPr lang="en-US" sz="3000" dirty="0"/>
              <a:t>Tables</a:t>
            </a:r>
          </a:p>
          <a:p>
            <a:r>
              <a:rPr lang="en-US" sz="3000" dirty="0"/>
              <a:t>Finalizing the Document</a:t>
            </a:r>
          </a:p>
          <a:p>
            <a:r>
              <a:rPr lang="en-US" sz="3000" dirty="0"/>
              <a:t>Converting to PDF</a:t>
            </a:r>
          </a:p>
        </p:txBody>
      </p:sp>
      <p:pic>
        <p:nvPicPr>
          <p:cNvPr id="5" name="Content Placeholder 4" descr="Paper">
            <a:extLst>
              <a:ext uri="{FF2B5EF4-FFF2-40B4-BE49-F238E27FC236}">
                <a16:creationId xmlns:a16="http://schemas.microsoft.com/office/drawing/2014/main" id="{5C5AC7CC-46C4-8E40-AE8A-ADD743B7A0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08785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Document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38200" y="1849438"/>
            <a:ext cx="10515600" cy="4200525"/>
          </a:xfrm>
        </p:spPr>
        <p:txBody>
          <a:bodyPr>
            <a:normAutofit/>
          </a:bodyPr>
          <a:lstStyle/>
          <a:p>
            <a:r>
              <a:rPr lang="en-US"/>
              <a:t>Title </a:t>
            </a:r>
          </a:p>
          <a:p>
            <a:r>
              <a:rPr lang="en-US"/>
              <a:t>Author</a:t>
            </a:r>
          </a:p>
          <a:p>
            <a:r>
              <a:rPr lang="en-US"/>
              <a:t>Language</a:t>
            </a:r>
          </a:p>
          <a:p>
            <a:r>
              <a:rPr lang="en-US"/>
              <a:t>Subject</a:t>
            </a:r>
          </a:p>
          <a:p>
            <a:r>
              <a:rPr lang="en-US"/>
              <a:t>Keywords</a:t>
            </a:r>
          </a:p>
        </p:txBody>
      </p:sp>
    </p:spTree>
    <p:extLst>
      <p:ext uri="{BB962C8B-B14F-4D97-AF65-F5344CB8AC3E}">
        <p14:creationId xmlns:p14="http://schemas.microsoft.com/office/powerpoint/2010/main" val="3696435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Title, Author, and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9475" y="1866900"/>
            <a:ext cx="7059613" cy="4268788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Title</a:t>
            </a:r>
          </a:p>
          <a:p>
            <a:pPr lvl="1"/>
            <a:r>
              <a:rPr lang="en-US" sz="2800" dirty="0"/>
              <a:t>Should match the file name</a:t>
            </a:r>
          </a:p>
          <a:p>
            <a:pPr lvl="1"/>
            <a:r>
              <a:rPr lang="en-US" sz="2800" dirty="0"/>
              <a:t>Avoid hyphens</a:t>
            </a:r>
          </a:p>
          <a:p>
            <a:pPr lvl="1"/>
            <a:r>
              <a:rPr lang="en-US" sz="2800" dirty="0"/>
              <a:t>Avoid long or unclear titles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1638" y="1866900"/>
            <a:ext cx="3290888" cy="4268788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ea typeface="Avenir Book" charset="0"/>
                <a:cs typeface="Avenir Book" charset="0"/>
              </a:rPr>
              <a:t>Author</a:t>
            </a:r>
          </a:p>
          <a:p>
            <a:pPr lvl="1"/>
            <a:r>
              <a:rPr lang="en-US" sz="2800" dirty="0">
                <a:ea typeface="Avenir Book" charset="0"/>
                <a:cs typeface="Avenir Book" charset="0"/>
              </a:rPr>
              <a:t>Name or organization</a:t>
            </a:r>
          </a:p>
          <a:p>
            <a:r>
              <a:rPr lang="en-US" dirty="0">
                <a:ea typeface="Avenir Book" charset="0"/>
                <a:cs typeface="Avenir Book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3544115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ea typeface="Avenir Book" charset="0"/>
                <a:cs typeface="Avenir Book" charset="0"/>
              </a:rPr>
              <a:t>Subject and Keywords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a typeface="Avenir Book" charset="0"/>
                <a:cs typeface="Avenir Book" charset="0"/>
              </a:rPr>
              <a:t>Subject</a:t>
            </a:r>
          </a:p>
          <a:p>
            <a:pPr lvl="1"/>
            <a:endParaRPr lang="en-US" sz="2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a typeface="Avenir Book" charset="0"/>
                <a:cs typeface="Avenir Book" charset="0"/>
              </a:rPr>
              <a:t>Keywords</a:t>
            </a:r>
          </a:p>
          <a:p>
            <a:pPr lvl="1"/>
            <a:r>
              <a:rPr lang="en-US" sz="2900" dirty="0">
                <a:ea typeface="Avenir Book" charset="0"/>
                <a:cs typeface="Avenir Book" charset="0"/>
              </a:rPr>
              <a:t>Separate multiple keywords or phrases with a comma</a:t>
            </a:r>
          </a:p>
        </p:txBody>
      </p:sp>
    </p:spTree>
    <p:extLst>
      <p:ext uri="{BB962C8B-B14F-4D97-AF65-F5344CB8AC3E}">
        <p14:creationId xmlns:p14="http://schemas.microsoft.com/office/powerpoint/2010/main" val="3743090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458DC-BF40-3242-9F1E-0DEBD25CD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Document Properties Practice</a:t>
            </a:r>
          </a:p>
        </p:txBody>
      </p:sp>
      <p:pic>
        <p:nvPicPr>
          <p:cNvPr id="6" name="Content Placeholder 5" descr="Document properties window: fields for Title, Subject, Author, Manager, Company, Category, Keywords, Comments, and Hyperlink." title="Document Properties">
            <a:extLst>
              <a:ext uri="{FF2B5EF4-FFF2-40B4-BE49-F238E27FC236}">
                <a16:creationId xmlns:a16="http://schemas.microsoft.com/office/drawing/2014/main" id="{5F8191CB-ED81-5448-8F4D-7C89AD7CF1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75738" y="1525796"/>
            <a:ext cx="4220797" cy="4351338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27A92-6014-4B44-B1CC-797190D21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5465" y="1690688"/>
            <a:ext cx="5181600" cy="4351338"/>
          </a:xfrm>
        </p:spPr>
        <p:txBody>
          <a:bodyPr>
            <a:normAutofit/>
          </a:bodyPr>
          <a:lstStyle/>
          <a:p>
            <a:r>
              <a:rPr lang="en-US" b="1" dirty="0"/>
              <a:t>Mac:</a:t>
            </a:r>
          </a:p>
          <a:p>
            <a:pPr marL="0" indent="0">
              <a:buNone/>
            </a:pPr>
            <a:r>
              <a:rPr lang="en-US" dirty="0"/>
              <a:t>File </a:t>
            </a:r>
            <a:r>
              <a:rPr lang="mr-IN" dirty="0"/>
              <a:t>–</a:t>
            </a:r>
            <a:r>
              <a:rPr lang="en-US" dirty="0"/>
              <a:t> Properties </a:t>
            </a:r>
            <a:r>
              <a:rPr lang="mr-IN" dirty="0"/>
              <a:t>–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Summary</a:t>
            </a:r>
          </a:p>
          <a:p>
            <a:r>
              <a:rPr lang="en-US" b="1" dirty="0"/>
              <a:t>PC:</a:t>
            </a:r>
          </a:p>
          <a:p>
            <a:pPr marL="0" indent="0">
              <a:buNone/>
            </a:pPr>
            <a:r>
              <a:rPr lang="en-US" dirty="0"/>
              <a:t>File – Info – Properties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20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813A15-1513-8149-AD07-A2D84A41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Formatting </a:t>
            </a:r>
            <a:b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Text and Images</a:t>
            </a:r>
          </a:p>
        </p:txBody>
      </p:sp>
    </p:spTree>
    <p:extLst>
      <p:ext uri="{BB962C8B-B14F-4D97-AF65-F5344CB8AC3E}">
        <p14:creationId xmlns:p14="http://schemas.microsoft.com/office/powerpoint/2010/main" val="3770630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4B5-7F67-9E4E-B934-BF3B3D12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7AAFB-9238-0D4D-A603-378D642A15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</a:t>
            </a:r>
          </a:p>
          <a:p>
            <a:r>
              <a:rPr lang="en-US" dirty="0"/>
              <a:t>Document Properties</a:t>
            </a:r>
          </a:p>
          <a:p>
            <a:r>
              <a:rPr lang="en-US" dirty="0"/>
              <a:t>Formatting for Text and Images</a:t>
            </a:r>
          </a:p>
          <a:p>
            <a:r>
              <a:rPr lang="en-US" dirty="0"/>
              <a:t>Alternative Text</a:t>
            </a:r>
          </a:p>
          <a:p>
            <a:r>
              <a:rPr lang="en-US" dirty="0"/>
              <a:t>Utilizing Styles for Document Structure</a:t>
            </a:r>
          </a:p>
          <a:p>
            <a:r>
              <a:rPr lang="en-US" dirty="0"/>
              <a:t>Tables</a:t>
            </a:r>
          </a:p>
          <a:p>
            <a:r>
              <a:rPr lang="en-US" dirty="0"/>
              <a:t>Finalizing the Document</a:t>
            </a:r>
          </a:p>
          <a:p>
            <a:r>
              <a:rPr lang="en-US" dirty="0"/>
              <a:t>Converting to PDF</a:t>
            </a:r>
          </a:p>
          <a:p>
            <a:endParaRPr lang="en-US" dirty="0"/>
          </a:p>
        </p:txBody>
      </p:sp>
      <p:pic>
        <p:nvPicPr>
          <p:cNvPr id="6" name="Content Placeholder 5" descr="Illustration of a simple checklist">
            <a:extLst>
              <a:ext uri="{FF2B5EF4-FFF2-40B4-BE49-F238E27FC236}">
                <a16:creationId xmlns:a16="http://schemas.microsoft.com/office/drawing/2014/main" id="{E5EA1971-D772-9844-B9FA-78D5A0DE71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9728" y="1479361"/>
            <a:ext cx="4455459" cy="4455459"/>
          </a:xfrm>
        </p:spPr>
      </p:pic>
    </p:spTree>
    <p:extLst>
      <p:ext uri="{BB962C8B-B14F-4D97-AF65-F5344CB8AC3E}">
        <p14:creationId xmlns:p14="http://schemas.microsoft.com/office/powerpoint/2010/main" val="2329553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57F26-A627-5546-B93A-DF53D302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Font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3CD05-1AF3-0C42-97ED-69E414CAD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Use Sans serif fonts consistently</a:t>
            </a:r>
          </a:p>
          <a:p>
            <a:pPr lvl="1"/>
            <a:r>
              <a:rPr lang="en-US" sz="2800" dirty="0"/>
              <a:t>Arial, Calibri, Helvetica</a:t>
            </a:r>
          </a:p>
          <a:p>
            <a:r>
              <a:rPr lang="en-US" dirty="0"/>
              <a:t>Use adequate sizing</a:t>
            </a:r>
          </a:p>
          <a:p>
            <a:pPr lvl="1"/>
            <a:r>
              <a:rPr lang="en-US" sz="2800" dirty="0"/>
              <a:t>Title:14-18pt</a:t>
            </a:r>
          </a:p>
          <a:p>
            <a:pPr lvl="1"/>
            <a:r>
              <a:rPr lang="en-US" sz="2800" dirty="0"/>
              <a:t>Headings:12-16pt</a:t>
            </a:r>
          </a:p>
          <a:p>
            <a:pPr lvl="1"/>
            <a:r>
              <a:rPr lang="en-US" sz="2800" dirty="0"/>
              <a:t>Text:12-14pt </a:t>
            </a:r>
          </a:p>
          <a:p>
            <a:pPr lvl="1"/>
            <a:endParaRPr lang="en-US" sz="2800" dirty="0"/>
          </a:p>
          <a:p>
            <a:endParaRPr lang="en-US" dirty="0"/>
          </a:p>
        </p:txBody>
      </p:sp>
      <p:pic>
        <p:nvPicPr>
          <p:cNvPr id="5" name="Content Placeholder 5" descr="A Sans serif font typed over a serif font.  Letters shown are A, B, E, F with circles around serifs." title="Sans serif vs serif">
            <a:extLst>
              <a:ext uri="{FF2B5EF4-FFF2-40B4-BE49-F238E27FC236}">
                <a16:creationId xmlns:a16="http://schemas.microsoft.com/office/drawing/2014/main" id="{06BB8E02-5D23-6543-AEA6-081F0C4F0D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2102" y="2593467"/>
            <a:ext cx="5181600" cy="1671065"/>
          </a:xfr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15049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B908A-8F35-B64D-95D9-0F2A9F69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54" y="643692"/>
            <a:ext cx="5130795" cy="14617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Text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AD4FF-68B6-CE4E-AE74-E603C4A88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754" y="2313295"/>
            <a:ext cx="5130794" cy="368671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/>
              <a:t>Use the same font throughout the document</a:t>
            </a:r>
          </a:p>
          <a:p>
            <a:r>
              <a:rPr lang="en-US" sz="3200" dirty="0"/>
              <a:t>Place emphasis on text by using bold or bold italics</a:t>
            </a:r>
          </a:p>
          <a:p>
            <a:r>
              <a:rPr lang="en-US" sz="3200" dirty="0"/>
              <a:t>Use borders to create visual effects around text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7" descr="Typewriter">
            <a:extLst>
              <a:ext uri="{FF2B5EF4-FFF2-40B4-BE49-F238E27FC236}">
                <a16:creationId xmlns:a16="http://schemas.microsoft.com/office/drawing/2014/main" id="{FAC2119F-8A22-BA4E-A874-0819243659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5330" y="2105470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5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37240-6F99-1543-890C-693BF29B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>
                <a:latin typeface="+mj-lt"/>
              </a:rPr>
              <a:t>Text 2</a:t>
            </a: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4D085-07D8-6B48-A772-57CB10944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Things to avoid:</a:t>
            </a:r>
          </a:p>
          <a:p>
            <a:pPr lvl="1"/>
            <a:r>
              <a:rPr lang="en-US" sz="3200" dirty="0"/>
              <a:t>Watermarks</a:t>
            </a:r>
          </a:p>
          <a:p>
            <a:pPr lvl="1"/>
            <a:r>
              <a:rPr lang="en-US" sz="3200" dirty="0"/>
              <a:t>Word Art</a:t>
            </a:r>
          </a:p>
          <a:p>
            <a:pPr lvl="1"/>
            <a:r>
              <a:rPr lang="en-US" sz="3200" dirty="0"/>
              <a:t>All caps</a:t>
            </a:r>
          </a:p>
          <a:p>
            <a:pPr lvl="1"/>
            <a:r>
              <a:rPr lang="en-US" sz="3200" dirty="0"/>
              <a:t>Text boxes</a:t>
            </a:r>
          </a:p>
          <a:p>
            <a:pPr lvl="1"/>
            <a:r>
              <a:rPr lang="en-US" sz="3200" dirty="0"/>
              <a:t>Drop Caps</a:t>
            </a:r>
          </a:p>
          <a:p>
            <a:pPr lvl="1"/>
            <a:r>
              <a:rPr lang="en-US" sz="3200" dirty="0"/>
              <a:t>Images of text</a:t>
            </a:r>
          </a:p>
          <a:p>
            <a:pPr lvl="1"/>
            <a:r>
              <a:rPr lang="en-US" sz="3200" dirty="0"/>
              <a:t>Poor color contrast</a:t>
            </a: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Text document with a draft watermark written diagonally over the text." title="Draft Watermark">
            <a:extLst>
              <a:ext uri="{FF2B5EF4-FFF2-40B4-BE49-F238E27FC236}">
                <a16:creationId xmlns:a16="http://schemas.microsoft.com/office/drawing/2014/main" id="{6DD61503-9038-E44B-86C1-B7ADE458C5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30416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DCF67-99F0-0F4D-93F0-A5C8DD272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Hyperlinks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CBBC2-3532-8C4B-9129-0CF5756F6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984" y="1825625"/>
            <a:ext cx="6357079" cy="35931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Hyperlink text should be meaningful</a:t>
            </a:r>
          </a:p>
          <a:p>
            <a:pPr>
              <a:lnSpc>
                <a:spcPct val="150000"/>
              </a:lnSpc>
            </a:pPr>
            <a:r>
              <a:rPr lang="en-US" dirty="0"/>
              <a:t>Consistent for the same destination</a:t>
            </a:r>
          </a:p>
          <a:p>
            <a:pPr>
              <a:lnSpc>
                <a:spcPct val="150000"/>
              </a:lnSpc>
            </a:pPr>
            <a:r>
              <a:rPr lang="en-US" dirty="0"/>
              <a:t>Unique for different destinations</a:t>
            </a:r>
          </a:p>
          <a:p>
            <a:pPr>
              <a:lnSpc>
                <a:spcPct val="150000"/>
              </a:lnSpc>
            </a:pPr>
            <a:r>
              <a:rPr lang="en-US" dirty="0"/>
              <a:t>URL can be included as an inactive link</a:t>
            </a:r>
          </a:p>
        </p:txBody>
      </p:sp>
      <p:pic>
        <p:nvPicPr>
          <p:cNvPr id="6" name="Content Placeholder 5" descr="Two ovals linked together." title="Link">
            <a:extLst>
              <a:ext uri="{FF2B5EF4-FFF2-40B4-BE49-F238E27FC236}">
                <a16:creationId xmlns:a16="http://schemas.microsoft.com/office/drawing/2014/main" id="{6E6D9615-82DC-314E-9827-C71082688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915" y="1825625"/>
            <a:ext cx="3188754" cy="3188754"/>
          </a:xfrm>
          <a:noFill/>
        </p:spPr>
      </p:pic>
    </p:spTree>
    <p:extLst>
      <p:ext uri="{BB962C8B-B14F-4D97-AF65-F5344CB8AC3E}">
        <p14:creationId xmlns:p14="http://schemas.microsoft.com/office/powerpoint/2010/main" val="19414508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C85FE-A943-B040-AC2A-47DA0652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Chat Activity 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6F01-12FF-EE47-BD28-505EBAA55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600" dirty="0"/>
              <a:t>Listen to the screen reader read the </a:t>
            </a:r>
            <a:r>
              <a:rPr lang="en-US" sz="2600" dirty="0" err="1"/>
              <a:t>urls</a:t>
            </a:r>
            <a:r>
              <a:rPr lang="en-US" sz="2600" dirty="0"/>
              <a:t> and the meaningful hyperlink.  </a:t>
            </a:r>
          </a:p>
          <a:p>
            <a:endParaRPr lang="en-US" sz="2600" dirty="0"/>
          </a:p>
          <a:p>
            <a:r>
              <a:rPr lang="en-US" sz="2600" dirty="0"/>
              <a:t>What did you notice about the </a:t>
            </a:r>
            <a:r>
              <a:rPr lang="en-US" sz="2600" dirty="0" err="1"/>
              <a:t>url</a:t>
            </a:r>
            <a:r>
              <a:rPr lang="en-US" sz="2600" dirty="0"/>
              <a:t> being read? </a:t>
            </a:r>
          </a:p>
        </p:txBody>
      </p:sp>
      <p:pic>
        <p:nvPicPr>
          <p:cNvPr id="6" name="Content Placeholder 5" descr="Headphones">
            <a:extLst>
              <a:ext uri="{FF2B5EF4-FFF2-40B4-BE49-F238E27FC236}">
                <a16:creationId xmlns:a16="http://schemas.microsoft.com/office/drawing/2014/main" id="{3084D834-F12D-ED46-8BEA-D87C5EA407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838" y="1690688"/>
            <a:ext cx="3705771" cy="3705771"/>
          </a:xfrm>
        </p:spPr>
      </p:pic>
    </p:spTree>
    <p:extLst>
      <p:ext uri="{BB962C8B-B14F-4D97-AF65-F5344CB8AC3E}">
        <p14:creationId xmlns:p14="http://schemas.microsoft.com/office/powerpoint/2010/main" val="3760592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D88A4-D2BC-F94A-955C-1A151E7C1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b="1"/>
              <a:t>Hyperlinks in a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045FD-CC64-2344-A621-E6A895737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n-US" dirty="0">
                <a:hlinkClick r:id="rId2"/>
              </a:rPr>
              <a:t>What Makes a Good Link Text</a:t>
            </a:r>
            <a:r>
              <a:rPr lang="en-US" dirty="0"/>
              <a:t> helps explain why hyperlinks are important for ease of access and navigation.</a:t>
            </a:r>
          </a:p>
          <a:p>
            <a:endParaRPr lang="en-US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1985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AE769-A534-4F45-9C3A-3C3F301DA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4" y="1188637"/>
            <a:ext cx="3725827" cy="4480726"/>
          </a:xfrm>
        </p:spPr>
        <p:txBody>
          <a:bodyPr>
            <a:normAutofit/>
          </a:bodyPr>
          <a:lstStyle/>
          <a:p>
            <a:pPr algn="r"/>
            <a:r>
              <a:rPr lang="en-US" sz="6600" dirty="0"/>
              <a:t>Practice 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5260B-BF38-4544-9CC4-98E259519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Document Properties</a:t>
            </a:r>
          </a:p>
          <a:p>
            <a:r>
              <a:rPr lang="en-US" sz="3200" dirty="0"/>
              <a:t>Meaningful Hyperlinks</a:t>
            </a:r>
          </a:p>
          <a:p>
            <a:r>
              <a:rPr lang="en-US" sz="32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07135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A88F8-5925-4741-A728-08F27E0D6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Non-Text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AA2D1-05DF-F346-90E2-1DEB543D0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All non-text elements should have alt text</a:t>
            </a:r>
          </a:p>
          <a:p>
            <a:r>
              <a:rPr lang="en-US" dirty="0"/>
              <a:t>Multi-layered images have been combined or grouped</a:t>
            </a:r>
          </a:p>
          <a:p>
            <a:r>
              <a:rPr lang="en-US" dirty="0"/>
              <a:t>Captions are provided above images or figures</a:t>
            </a:r>
          </a:p>
          <a:p>
            <a:r>
              <a:rPr lang="en-US" dirty="0"/>
              <a:t>Detailed descriptions are provided below images</a:t>
            </a:r>
          </a:p>
          <a:p>
            <a:r>
              <a:rPr lang="en-US" dirty="0"/>
              <a:t>Images are in line with text</a:t>
            </a:r>
          </a:p>
        </p:txBody>
      </p:sp>
      <p:pic>
        <p:nvPicPr>
          <p:cNvPr id="5" name="Content Placeholder 4" descr="Camera">
            <a:extLst>
              <a:ext uri="{FF2B5EF4-FFF2-40B4-BE49-F238E27FC236}">
                <a16:creationId xmlns:a16="http://schemas.microsoft.com/office/drawing/2014/main" id="{F8FAD912-8A8D-6B4A-AE73-985866DDBD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51769">
            <a:off x="7641878" y="1984063"/>
            <a:ext cx="3241050" cy="3241050"/>
          </a:xfrm>
        </p:spPr>
      </p:pic>
    </p:spTree>
    <p:extLst>
      <p:ext uri="{BB962C8B-B14F-4D97-AF65-F5344CB8AC3E}">
        <p14:creationId xmlns:p14="http://schemas.microsoft.com/office/powerpoint/2010/main" val="1411693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38C40-6F4B-3A44-8529-6BD3987B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1" y="497949"/>
            <a:ext cx="5130795" cy="14617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6E926-74B8-C848-BE7C-0DED3FFC9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375" y="2271002"/>
            <a:ext cx="5240528" cy="373548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Images should be used to support understanding</a:t>
            </a:r>
          </a:p>
          <a:p>
            <a:r>
              <a:rPr lang="en-US" dirty="0"/>
              <a:t>Animated and flashing images should be avoided</a:t>
            </a:r>
          </a:p>
          <a:p>
            <a:r>
              <a:rPr lang="en-US" dirty="0"/>
              <a:t>Alt Text or captions are needed for images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7" descr="simple illustration of a landscape image">
            <a:extLst>
              <a:ext uri="{FF2B5EF4-FFF2-40B4-BE49-F238E27FC236}">
                <a16:creationId xmlns:a16="http://schemas.microsoft.com/office/drawing/2014/main" id="{199D5F8F-69E5-41D9-929C-C6C089FDFD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5330" y="2105470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349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8756E-A7BE-CF49-A829-20485AF4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Alternative Text (Alt Text)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85995-27A8-9943-97B2-B5353660DD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9475" y="1866900"/>
            <a:ext cx="5545138" cy="4268788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Things to consider:</a:t>
            </a:r>
          </a:p>
          <a:p>
            <a:pPr lvl="1"/>
            <a:r>
              <a:rPr lang="en-US" sz="2800" dirty="0"/>
              <a:t>Age and expertise</a:t>
            </a:r>
          </a:p>
          <a:p>
            <a:pPr lvl="1"/>
            <a:r>
              <a:rPr lang="en-US" sz="2800" dirty="0"/>
              <a:t>Context of the image</a:t>
            </a:r>
          </a:p>
          <a:p>
            <a:pPr lvl="1"/>
            <a:r>
              <a:rPr lang="en-US" sz="2800" dirty="0"/>
              <a:t>Be accurate and concise</a:t>
            </a:r>
          </a:p>
          <a:p>
            <a:pPr lvl="1"/>
            <a:r>
              <a:rPr lang="en-US" sz="2800" dirty="0"/>
              <a:t>Explain the function</a:t>
            </a:r>
          </a:p>
          <a:p>
            <a:pPr lvl="1"/>
            <a:r>
              <a:rPr lang="en-US" sz="2800" dirty="0"/>
              <a:t>Repeat text</a:t>
            </a:r>
          </a:p>
          <a:p>
            <a:pPr lvl="1"/>
            <a:r>
              <a:rPr lang="en-US" sz="2800" dirty="0"/>
              <a:t>Captions for complex images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817E0-E90C-CC4D-B994-5D8E61BEA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7163" y="1866900"/>
            <a:ext cx="4805363" cy="4268788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Things to avoid:</a:t>
            </a:r>
          </a:p>
          <a:p>
            <a:pPr lvl="1"/>
            <a:r>
              <a:rPr lang="en-US" sz="2800" dirty="0"/>
              <a:t>Words like ‘picture’ or ‘image’</a:t>
            </a:r>
          </a:p>
          <a:p>
            <a:pPr lvl="1"/>
            <a:r>
              <a:rPr lang="en-US" sz="2800" dirty="0"/>
              <a:t>Repeating a caption</a:t>
            </a:r>
          </a:p>
          <a:p>
            <a:pPr lvl="1"/>
            <a:r>
              <a:rPr lang="en-US" sz="2800" dirty="0"/>
              <a:t>Empty alt text</a:t>
            </a:r>
          </a:p>
          <a:p>
            <a:pPr lvl="1"/>
            <a:r>
              <a:rPr lang="en-US" sz="2800" dirty="0"/>
              <a:t>Color (context)</a:t>
            </a:r>
          </a:p>
          <a:p>
            <a:pPr lvl="1"/>
            <a:r>
              <a:rPr lang="en-US" sz="2800" dirty="0"/>
              <a:t>Analysis</a:t>
            </a:r>
          </a:p>
          <a:p>
            <a:pPr lvl="1"/>
            <a:r>
              <a:rPr lang="en-US" sz="2800" dirty="0"/>
              <a:t>Omitting content</a:t>
            </a:r>
          </a:p>
        </p:txBody>
      </p:sp>
    </p:spTree>
    <p:extLst>
      <p:ext uri="{BB962C8B-B14F-4D97-AF65-F5344CB8AC3E}">
        <p14:creationId xmlns:p14="http://schemas.microsoft.com/office/powerpoint/2010/main" val="363550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A8205-3D6B-D142-9E0A-1A9B70A33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/>
              <a:t>Presentation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B0B43-EA3A-534C-9FA8-36632B038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n-US" sz="3200" dirty="0"/>
              <a:t>3 hours, 3 breaks</a:t>
            </a:r>
          </a:p>
          <a:p>
            <a:r>
              <a:rPr lang="en-US" sz="3200" dirty="0"/>
              <a:t>Slide presentation with supplemental materials to follow along</a:t>
            </a:r>
          </a:p>
          <a:p>
            <a:r>
              <a:rPr lang="en-US" sz="3200" dirty="0"/>
              <a:t>6 chat activities</a:t>
            </a:r>
          </a:p>
          <a:p>
            <a:r>
              <a:rPr lang="en-US" sz="3200" dirty="0"/>
              <a:t>Please use the raise hand feature to ask questions or place the question in chat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47716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84C9A-5B50-A548-A209-266A3EF47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Alternative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7319A-C5D3-1A47-85DA-563A271C5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/>
              <a:t>Limited to 125 characters</a:t>
            </a:r>
          </a:p>
          <a:p>
            <a:r>
              <a:rPr lang="en-US"/>
              <a:t>Decorative images can be marked as such</a:t>
            </a:r>
          </a:p>
          <a:p>
            <a:r>
              <a:rPr lang="en-US"/>
              <a:t>Don’t rely on autogenerated alt text</a:t>
            </a:r>
          </a:p>
        </p:txBody>
      </p:sp>
      <p:pic>
        <p:nvPicPr>
          <p:cNvPr id="8" name="Content Placeholder 7" descr="Alt Text window with text entered in the description">
            <a:extLst>
              <a:ext uri="{FF2B5EF4-FFF2-40B4-BE49-F238E27FC236}">
                <a16:creationId xmlns:a16="http://schemas.microsoft.com/office/drawing/2014/main" id="{7900FDEB-5476-9943-BDD9-4C3097EF18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90424" y="1582881"/>
            <a:ext cx="3784600" cy="4267200"/>
          </a:xfrm>
        </p:spPr>
      </p:pic>
    </p:spTree>
    <p:extLst>
      <p:ext uri="{BB962C8B-B14F-4D97-AF65-F5344CB8AC3E}">
        <p14:creationId xmlns:p14="http://schemas.microsoft.com/office/powerpoint/2010/main" val="4963072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C85FE-A943-B040-AC2A-47DA0652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Chat Activity </a:t>
            </a:r>
            <a:r>
              <a:rPr lang="en-US" dirty="0"/>
              <a:t>5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6F01-12FF-EE47-BD28-505EBAA55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Review the three following images and respond through the chat what you think would be the best alt text</a:t>
            </a:r>
          </a:p>
        </p:txBody>
      </p:sp>
    </p:spTree>
    <p:extLst>
      <p:ext uri="{BB962C8B-B14F-4D97-AF65-F5344CB8AC3E}">
        <p14:creationId xmlns:p14="http://schemas.microsoft.com/office/powerpoint/2010/main" val="16373472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3F51E-44B5-EE46-95F9-97D2E8F1E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459846"/>
            <a:ext cx="5076826" cy="1600200"/>
          </a:xfrm>
        </p:spPr>
        <p:txBody>
          <a:bodyPr>
            <a:normAutofit/>
          </a:bodyPr>
          <a:lstStyle/>
          <a:p>
            <a:r>
              <a:rPr lang="en-US" sz="4400" b="1" dirty="0"/>
              <a:t>Alt Text Practice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670E0-3073-F042-89DB-579381175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2056" y="1483038"/>
            <a:ext cx="4679816" cy="433314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Graduation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Several students in graduation attire outside of a school.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Six high school graduates in Columbus, Ohio outside of a high school.  The students are wearing caps and gowns with tassels hanging from the caps. </a:t>
            </a:r>
            <a:br>
              <a:rPr lang="en-US" sz="2200" dirty="0">
                <a:latin typeface="Avenir" panose="02000503020000020003" pitchFamily="2" charset="0"/>
              </a:rPr>
            </a:br>
            <a:endParaRPr lang="en-US" sz="2200" dirty="0">
              <a:latin typeface="Avenir" panose="02000503020000020003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667967-49FD-9648-82A5-5F77E86D4C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40092" y="3824816"/>
            <a:ext cx="4970859" cy="14970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Context: The picture is found on the cover of a state’s guidebook for high school graduation requirements.</a:t>
            </a:r>
          </a:p>
        </p:txBody>
      </p:sp>
      <p:pic>
        <p:nvPicPr>
          <p:cNvPr id="11" name="Picture Placeholder 10" descr="Several students in graduation attire outside of a school." title="Graduation">
            <a:extLst>
              <a:ext uri="{FF2B5EF4-FFF2-40B4-BE49-F238E27FC236}">
                <a16:creationId xmlns:a16="http://schemas.microsoft.com/office/drawing/2014/main" id="{F133EFB6-DA0F-7245-AD20-2F460E2DC1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327" r="7327"/>
          <a:stretch>
            <a:fillRect/>
          </a:stretch>
        </p:blipFill>
        <p:spPr>
          <a:xfrm>
            <a:off x="6810376" y="717205"/>
            <a:ext cx="3756422" cy="2932406"/>
          </a:xfrm>
        </p:spPr>
      </p:pic>
    </p:spTree>
    <p:extLst>
      <p:ext uri="{BB962C8B-B14F-4D97-AF65-F5344CB8AC3E}">
        <p14:creationId xmlns:p14="http://schemas.microsoft.com/office/powerpoint/2010/main" val="952568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12B0C-48FE-2E44-9E93-F69E01652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855" y="367579"/>
            <a:ext cx="5307012" cy="880533"/>
          </a:xfrm>
        </p:spPr>
        <p:txBody>
          <a:bodyPr>
            <a:normAutofit/>
          </a:bodyPr>
          <a:lstStyle/>
          <a:p>
            <a:r>
              <a:rPr lang="en-US" sz="4400" b="1" dirty="0"/>
              <a:t>Alt Text Practice 2</a:t>
            </a:r>
          </a:p>
        </p:txBody>
      </p:sp>
      <p:pic>
        <p:nvPicPr>
          <p:cNvPr id="7" name="Picture Placeholder 6" descr="several trees lining a dirt path">
            <a:extLst>
              <a:ext uri="{FF2B5EF4-FFF2-40B4-BE49-F238E27FC236}">
                <a16:creationId xmlns:a16="http://schemas.microsoft.com/office/drawing/2014/main" id="{D0D191CF-BCD5-CA49-A0B0-AECD7FC171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095" r="7095"/>
          <a:stretch>
            <a:fillRect/>
          </a:stretch>
        </p:blipFill>
        <p:spPr>
          <a:xfrm>
            <a:off x="6494198" y="454023"/>
            <a:ext cx="4442222" cy="3467767"/>
          </a:xfrm>
        </p:spPr>
      </p:pic>
      <p:sp>
        <p:nvSpPr>
          <p:cNvPr id="4" name="Text Placeholder 3" descr="Several trees surrounding a single dirt path&#10;">
            <a:extLst>
              <a:ext uri="{FF2B5EF4-FFF2-40B4-BE49-F238E27FC236}">
                <a16:creationId xmlns:a16="http://schemas.microsoft.com/office/drawing/2014/main" id="{9439FBD5-6CFC-2E46-95FC-B9459B169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64273" cy="381158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Trees in a park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Several trees surrounding a dirt path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Trees surrounded by grass and leaves in a park.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9E81C7-2AD2-DF49-8F5D-AA6D2754EE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1527" y="4348667"/>
            <a:ext cx="4943805" cy="13578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Context: The picture is used in a park brochure to promote a walking program for adults.</a:t>
            </a:r>
          </a:p>
        </p:txBody>
      </p:sp>
    </p:spTree>
    <p:extLst>
      <p:ext uri="{BB962C8B-B14F-4D97-AF65-F5344CB8AC3E}">
        <p14:creationId xmlns:p14="http://schemas.microsoft.com/office/powerpoint/2010/main" val="3273536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3160-44A0-EC48-BFAA-842A09C0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79" y="323349"/>
            <a:ext cx="5002212" cy="982133"/>
          </a:xfrm>
        </p:spPr>
        <p:txBody>
          <a:bodyPr>
            <a:normAutofit/>
          </a:bodyPr>
          <a:lstStyle/>
          <a:p>
            <a:r>
              <a:rPr lang="en-US" sz="4400" b="1" dirty="0"/>
              <a:t>Alt Text Practice 3</a:t>
            </a:r>
          </a:p>
        </p:txBody>
      </p:sp>
      <p:pic>
        <p:nvPicPr>
          <p:cNvPr id="7" name="Picture Placeholder 6" descr="A cactus with other plants." title="Cactus">
            <a:extLst>
              <a:ext uri="{FF2B5EF4-FFF2-40B4-BE49-F238E27FC236}">
                <a16:creationId xmlns:a16="http://schemas.microsoft.com/office/drawing/2014/main" id="{C6D50A1E-1D23-6744-8B4E-031594A703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464" r="7464"/>
          <a:stretch>
            <a:fillRect/>
          </a:stretch>
        </p:blipFill>
        <p:spPr>
          <a:xfrm>
            <a:off x="5872060" y="1195753"/>
            <a:ext cx="5002212" cy="330759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A8A16-FD65-DE47-8603-4F2D015F7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3175" y="2421215"/>
            <a:ext cx="2949178" cy="571501"/>
          </a:xfrm>
        </p:spPr>
        <p:txBody>
          <a:bodyPr>
            <a:normAutofit/>
          </a:bodyPr>
          <a:lstStyle/>
          <a:p>
            <a:r>
              <a:rPr lang="en-US" sz="2800" dirty="0"/>
              <a:t>Write your own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01E21B-8EEF-0343-9A3B-5AA8754559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2060" y="4768295"/>
            <a:ext cx="5846179" cy="12430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Context: The picture is used on a 2</a:t>
            </a:r>
            <a:r>
              <a:rPr lang="en-US" baseline="30000" dirty="0"/>
              <a:t>nd</a:t>
            </a:r>
            <a:r>
              <a:rPr lang="en-US" dirty="0"/>
              <a:t> grade science book introducing students to different plants.</a:t>
            </a:r>
          </a:p>
        </p:txBody>
      </p:sp>
    </p:spTree>
    <p:extLst>
      <p:ext uri="{BB962C8B-B14F-4D97-AF65-F5344CB8AC3E}">
        <p14:creationId xmlns:p14="http://schemas.microsoft.com/office/powerpoint/2010/main" val="7615812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6113C-175B-0440-9D06-BBBF4472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venir" panose="02000503020000020003" pitchFamily="2" charset="0"/>
              </a:rPr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FE897-E6D3-A447-AA6D-FD41D36B2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6618" y="1570866"/>
            <a:ext cx="8142732" cy="150151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venir" panose="02000503020000020003" pitchFamily="2" charset="0"/>
                <a:hlinkClick r:id="rId2"/>
              </a:rPr>
              <a:t>Image description resource available from the DIAGRAM Center.</a:t>
            </a:r>
            <a:endParaRPr lang="en-US" sz="3200" dirty="0">
              <a:latin typeface="Avenir" panose="02000503020000020003" pitchFamily="2" charset="0"/>
            </a:endParaRPr>
          </a:p>
        </p:txBody>
      </p:sp>
      <p:pic>
        <p:nvPicPr>
          <p:cNvPr id="6" name="Content Placeholder 5" descr="Alt Text example showing complex image with prompt to describe the image taken from DIAGRAM Center." title="Alt Text Example">
            <a:hlinkClick r:id="rId2"/>
            <a:extLst>
              <a:ext uri="{FF2B5EF4-FFF2-40B4-BE49-F238E27FC236}">
                <a16:creationId xmlns:a16="http://schemas.microsoft.com/office/drawing/2014/main" id="{1459BFF3-B587-2E4E-86D0-34198285E4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99155" y="3072385"/>
            <a:ext cx="4651009" cy="2995207"/>
          </a:xfrm>
        </p:spPr>
      </p:pic>
    </p:spTree>
    <p:extLst>
      <p:ext uri="{BB962C8B-B14F-4D97-AF65-F5344CB8AC3E}">
        <p14:creationId xmlns:p14="http://schemas.microsoft.com/office/powerpoint/2010/main" val="10764927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2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14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9AD06-B91F-2F4F-A4B1-3D31ED8D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8"/>
            <a:ext cx="5925989" cy="3167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Practice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153F7-08D3-4CE1-8621-858EE69DF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5201" y="4582814"/>
            <a:ext cx="5925987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Adding Alt Text to Images</a:t>
            </a:r>
          </a:p>
        </p:txBody>
      </p:sp>
      <p:pic>
        <p:nvPicPr>
          <p:cNvPr id="8" name="Content Placeholder 7" descr="Simple illustration of a pencil and a drawing">
            <a:extLst>
              <a:ext uri="{FF2B5EF4-FFF2-40B4-BE49-F238E27FC236}">
                <a16:creationId xmlns:a16="http://schemas.microsoft.com/office/drawing/2014/main" id="{3E5CBE4B-1C8C-4FA5-A195-3D3CFF9F77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07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Color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5731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Use color to increase understanding or enhancement, but not as a sole means</a:t>
            </a:r>
          </a:p>
          <a:p>
            <a:r>
              <a:rPr lang="en-US" dirty="0"/>
              <a:t>Alternative methods:</a:t>
            </a:r>
          </a:p>
          <a:p>
            <a:pPr lvl="1"/>
            <a:r>
              <a:rPr lang="en-US" sz="2800" dirty="0"/>
              <a:t>Symbols</a:t>
            </a:r>
          </a:p>
          <a:p>
            <a:pPr lvl="1"/>
            <a:r>
              <a:rPr lang="en-US" sz="2800" dirty="0"/>
              <a:t>Texture</a:t>
            </a:r>
          </a:p>
          <a:p>
            <a:pPr lvl="1"/>
            <a:r>
              <a:rPr lang="en-US" sz="2800" dirty="0"/>
              <a:t>Bold</a:t>
            </a:r>
          </a:p>
          <a:p>
            <a:endParaRPr lang="en-US" dirty="0"/>
          </a:p>
        </p:txBody>
      </p:sp>
      <p:pic>
        <p:nvPicPr>
          <p:cNvPr id="6" name="Content Placeholder 5" descr="Palette">
            <a:extLst>
              <a:ext uri="{FF2B5EF4-FFF2-40B4-BE49-F238E27FC236}">
                <a16:creationId xmlns:a16="http://schemas.microsoft.com/office/drawing/2014/main" id="{350A5B52-5C94-A440-A6AB-E4A4362D8F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7134" y="1480851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8735613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35A9C-A6F6-8B42-AD06-4E40CE52F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  <a:latin typeface="+mj-lt"/>
              </a:rPr>
              <a:t>Color and Texture Example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Bar graph showing three data points with contrasting colors and texture added." title="Contrasting Color Bar Graph">
            <a:extLst>
              <a:ext uri="{FF2B5EF4-FFF2-40B4-BE49-F238E27FC236}">
                <a16:creationId xmlns:a16="http://schemas.microsoft.com/office/drawing/2014/main" id="{18CBBBBB-FD72-2A44-83DA-4385B6F22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94" r="2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1828657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737EF-9D02-694D-97EB-160E3D6F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Contrast</a:t>
            </a:r>
          </a:p>
        </p:txBody>
      </p:sp>
      <p:pic>
        <p:nvPicPr>
          <p:cNvPr id="6" name="Content Placeholder 5" descr="Color blind combinations shown: red/green, green/yellow, blue/purple, purple/blue, red/black." title="Color Blind Combinations">
            <a:extLst>
              <a:ext uri="{FF2B5EF4-FFF2-40B4-BE49-F238E27FC236}">
                <a16:creationId xmlns:a16="http://schemas.microsoft.com/office/drawing/2014/main" id="{F827F4DF-5291-9747-86F5-8B76FF1275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39394" y="1690688"/>
            <a:ext cx="2389142" cy="3375962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E1A26-E785-DF40-9709-13F528A3B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7545" y="1963190"/>
            <a:ext cx="5181600" cy="2926257"/>
          </a:xfrm>
        </p:spPr>
        <p:txBody>
          <a:bodyPr>
            <a:normAutofit/>
          </a:bodyPr>
          <a:lstStyle/>
          <a:p>
            <a:r>
              <a:rPr lang="en-US" dirty="0"/>
              <a:t>Use contrasting colors, such as light text on a dark background or dark text on a light background</a:t>
            </a:r>
          </a:p>
          <a:p>
            <a:r>
              <a:rPr lang="en-US" dirty="0"/>
              <a:t>Avoid color-blind combinations</a:t>
            </a:r>
          </a:p>
        </p:txBody>
      </p:sp>
    </p:spTree>
    <p:extLst>
      <p:ext uri="{BB962C8B-B14F-4D97-AF65-F5344CB8AC3E}">
        <p14:creationId xmlns:p14="http://schemas.microsoft.com/office/powerpoint/2010/main" val="1281947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BBF3C-02ED-4F94-94A5-3ECD7E60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25"/>
            <a:ext cx="10515600" cy="1325563"/>
          </a:xfrm>
        </p:spPr>
        <p:txBody>
          <a:bodyPr/>
          <a:lstStyle/>
          <a:p>
            <a:r>
              <a:rPr lang="en-US" dirty="0"/>
              <a:t>Supplemental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56F62-FA7C-4041-929F-C81C3C6DA0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You can access all materials through your email or the AT&amp;AEM Center website.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8110E-C22A-4711-9975-7269D2A98F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You will need:</a:t>
            </a:r>
          </a:p>
          <a:p>
            <a:pPr lvl="1"/>
            <a:r>
              <a:rPr lang="en-US" dirty="0"/>
              <a:t>Practice Document for Remediation – Inaccessible </a:t>
            </a:r>
          </a:p>
          <a:p>
            <a:pPr lvl="1"/>
            <a:r>
              <a:rPr lang="en-US" dirty="0"/>
              <a:t>Accessible Word Documents Checklist</a:t>
            </a:r>
          </a:p>
          <a:p>
            <a:pPr lvl="1"/>
            <a:r>
              <a:rPr lang="en-US" dirty="0"/>
              <a:t>Accessible Tables Checklist</a:t>
            </a:r>
          </a:p>
        </p:txBody>
      </p:sp>
    </p:spTree>
    <p:extLst>
      <p:ext uri="{BB962C8B-B14F-4D97-AF65-F5344CB8AC3E}">
        <p14:creationId xmlns:p14="http://schemas.microsoft.com/office/powerpoint/2010/main" val="2109893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38658D-7486-1543-BA03-AA0CF21F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44" y="1146987"/>
            <a:ext cx="3986156" cy="2806506"/>
          </a:xfrm>
        </p:spPr>
        <p:txBody>
          <a:bodyPr anchor="b">
            <a:normAutofit/>
          </a:bodyPr>
          <a:lstStyle/>
          <a:p>
            <a:r>
              <a:rPr lang="en-US" b="1" dirty="0"/>
              <a:t>Contrast Example</a:t>
            </a:r>
          </a:p>
        </p:txBody>
      </p:sp>
      <p:pic>
        <p:nvPicPr>
          <p:cNvPr id="6" name="Picture 2" descr="4 words written in different font and background colors, repeated with increased contrast">
            <a:extLst>
              <a:ext uri="{FF2B5EF4-FFF2-40B4-BE49-F238E27FC236}">
                <a16:creationId xmlns:a16="http://schemas.microsoft.com/office/drawing/2014/main" id="{D03F7299-BDEC-4D1C-A761-B848C2599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r="386" b="1"/>
          <a:stretch/>
        </p:blipFill>
        <p:spPr bwMode="auto">
          <a:xfrm>
            <a:off x="5047239" y="311256"/>
            <a:ext cx="6830817" cy="613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910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BBA56-CAE2-44E6-A172-3996F4FB4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7765"/>
            <a:ext cx="3477768" cy="1325563"/>
          </a:xfrm>
        </p:spPr>
        <p:txBody>
          <a:bodyPr/>
          <a:lstStyle/>
          <a:p>
            <a:r>
              <a:rPr lang="en-US" dirty="0"/>
              <a:t>Contrast Example 2</a:t>
            </a:r>
          </a:p>
        </p:txBody>
      </p:sp>
      <p:pic>
        <p:nvPicPr>
          <p:cNvPr id="1028" name="Picture 4" descr="Four words written twice each in different fonts and background colors; results of a color contrast check highlight words with adequate color contrast">
            <a:extLst>
              <a:ext uri="{FF2B5EF4-FFF2-40B4-BE49-F238E27FC236}">
                <a16:creationId xmlns:a16="http://schemas.microsoft.com/office/drawing/2014/main" id="{237A70D5-81CA-4FA6-9B59-4CFBE19D5FE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032" y="353753"/>
            <a:ext cx="7013448" cy="577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957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D17E-40A8-1D40-8357-C8B0481E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Color Contrast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CF5D8-E4FD-CA49-90BE-17A41C73752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9438"/>
            <a:ext cx="10515600" cy="4200525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WebAIM:  Color Contrast Checker</a:t>
            </a:r>
            <a:endParaRPr lang="en-US" dirty="0"/>
          </a:p>
          <a:p>
            <a:r>
              <a:rPr lang="en-US" dirty="0">
                <a:hlinkClick r:id="rId4"/>
              </a:rPr>
              <a:t>Colour Contrast Analyzer</a:t>
            </a:r>
            <a:endParaRPr lang="en-US" dirty="0"/>
          </a:p>
          <a:p>
            <a:r>
              <a:rPr lang="en-US" dirty="0">
                <a:hlinkClick r:id="rId5"/>
              </a:rPr>
              <a:t>Color Contrast Analyzer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734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E8064-1D2D-9047-BB82-77F6459C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 err="1"/>
              <a:t>Colorsafe</a:t>
            </a:r>
            <a:r>
              <a:rPr lang="en-US" b="1" dirty="0"/>
              <a:t>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6880F-4235-6640-80DC-8E941B884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Use </a:t>
            </a:r>
            <a:r>
              <a:rPr lang="en-US" sz="3200" dirty="0">
                <a:hlinkClick r:id="rId3"/>
              </a:rPr>
              <a:t>the Colorsafe Tool </a:t>
            </a:r>
            <a:r>
              <a:rPr lang="en-US" sz="3200" dirty="0"/>
              <a:t>to practice exploring background colors and text colors that have adequate contrast</a:t>
            </a:r>
          </a:p>
          <a:p>
            <a:pPr lvl="1"/>
            <a:r>
              <a:rPr lang="en-US" sz="2800" dirty="0"/>
              <a:t>You can enter the HEX Color Codes into Word</a:t>
            </a:r>
          </a:p>
        </p:txBody>
      </p:sp>
      <p:pic>
        <p:nvPicPr>
          <p:cNvPr id="6" name="Content Placeholder 5" descr="Homepage of Colorsafe Tool">
            <a:extLst>
              <a:ext uri="{FF2B5EF4-FFF2-40B4-BE49-F238E27FC236}">
                <a16:creationId xmlns:a16="http://schemas.microsoft.com/office/drawing/2014/main" id="{FDD77655-32CD-9F40-B7A4-744627FAD0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97053" y="2241199"/>
            <a:ext cx="5181600" cy="2590798"/>
          </a:xfrm>
          <a:noFill/>
        </p:spPr>
      </p:pic>
    </p:spTree>
    <p:extLst>
      <p:ext uri="{BB962C8B-B14F-4D97-AF65-F5344CB8AC3E}">
        <p14:creationId xmlns:p14="http://schemas.microsoft.com/office/powerpoint/2010/main" val="23041683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9AD06-B91F-2F4F-A4B1-3D31ED8D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8"/>
            <a:ext cx="5925989" cy="3167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Practice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153F7-08D3-4CE1-8621-858EE69DF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5201" y="4582814"/>
            <a:ext cx="5925987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 Contrast</a:t>
            </a:r>
          </a:p>
        </p:txBody>
      </p:sp>
      <p:pic>
        <p:nvPicPr>
          <p:cNvPr id="7" name="Content Placeholder 6" descr="Paint bucket">
            <a:extLst>
              <a:ext uri="{FF2B5EF4-FFF2-40B4-BE49-F238E27FC236}">
                <a16:creationId xmlns:a16="http://schemas.microsoft.com/office/drawing/2014/main" id="{C261A99B-C027-4604-9D1F-8EA44CF2EE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67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04866-5F1F-2B44-9CA4-FCF409C49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888" y="975222"/>
            <a:ext cx="7886700" cy="2852737"/>
          </a:xfrm>
        </p:spPr>
        <p:txBody>
          <a:bodyPr/>
          <a:lstStyle/>
          <a:p>
            <a:r>
              <a:rPr lang="en-US" dirty="0"/>
              <a:t>Styles and Document Structure</a:t>
            </a:r>
          </a:p>
        </p:txBody>
      </p:sp>
    </p:spTree>
    <p:extLst>
      <p:ext uri="{BB962C8B-B14F-4D97-AF65-F5344CB8AC3E}">
        <p14:creationId xmlns:p14="http://schemas.microsoft.com/office/powerpoint/2010/main" val="33037848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56AB4-AA5C-5249-ADEB-D58CAC4C2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Headings and Body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C9F48-9132-F14E-BEEB-98D1DE074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Styles is a formatting tool that:</a:t>
            </a:r>
          </a:p>
          <a:p>
            <a:pPr lvl="1"/>
            <a:r>
              <a:rPr lang="en-US" sz="2800" dirty="0"/>
              <a:t>Provides visual structure</a:t>
            </a:r>
          </a:p>
          <a:p>
            <a:pPr lvl="1"/>
            <a:r>
              <a:rPr lang="en-US" sz="2800" dirty="0"/>
              <a:t>Ensures easy navigation</a:t>
            </a:r>
          </a:p>
          <a:p>
            <a:pPr lvl="1"/>
            <a:r>
              <a:rPr lang="en-US" sz="2800" dirty="0"/>
              <a:t>Maintains structure when converted to PDF or HTML</a:t>
            </a:r>
          </a:p>
        </p:txBody>
      </p:sp>
      <p:pic>
        <p:nvPicPr>
          <p:cNvPr id="6" name="Content Placeholder 5" descr="Modify Style window showing properties and formatting, with text with a border." title="Modify Style">
            <a:extLst>
              <a:ext uri="{FF2B5EF4-FFF2-40B4-BE49-F238E27FC236}">
                <a16:creationId xmlns:a16="http://schemas.microsoft.com/office/drawing/2014/main" id="{64119AC9-13A4-744A-B2EC-ABFD6C06A4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66" y="1825625"/>
            <a:ext cx="4286067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34048495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8B755-58C7-724C-B918-D3EE8A753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Heading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78921-DF6C-304F-8AC5-65A1F1273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Think of notetaking/outline structure when using Headings:</a:t>
            </a:r>
          </a:p>
          <a:p>
            <a:pPr lvl="0"/>
            <a:r>
              <a:rPr lang="en-US" dirty="0"/>
              <a:t>Title (Heading 1)</a:t>
            </a:r>
          </a:p>
          <a:p>
            <a:pPr lvl="1"/>
            <a:r>
              <a:rPr lang="en-US" dirty="0"/>
              <a:t>Section 1 (Heading 2)</a:t>
            </a:r>
          </a:p>
          <a:p>
            <a:pPr lvl="2"/>
            <a:r>
              <a:rPr lang="en-US" dirty="0"/>
              <a:t>Topic 1 (Heading 3)</a:t>
            </a:r>
          </a:p>
          <a:p>
            <a:pPr lvl="3"/>
            <a:r>
              <a:rPr lang="en-US" dirty="0"/>
              <a:t>Sub-topic (Heading 4)</a:t>
            </a:r>
          </a:p>
          <a:p>
            <a:pPr lvl="2"/>
            <a:r>
              <a:rPr lang="en-US" dirty="0"/>
              <a:t>Topic 2 (Heading 3)</a:t>
            </a:r>
          </a:p>
          <a:p>
            <a:pPr lvl="1"/>
            <a:r>
              <a:rPr lang="en-US" dirty="0"/>
              <a:t>Section 2 (Heading 2)</a:t>
            </a:r>
          </a:p>
          <a:p>
            <a:pPr lvl="2"/>
            <a:r>
              <a:rPr lang="en-US" dirty="0"/>
              <a:t>Topic 1 (Heading 3)</a:t>
            </a:r>
          </a:p>
          <a:p>
            <a:pPr lvl="1"/>
            <a:r>
              <a:rPr lang="en-US" dirty="0"/>
              <a:t>Section 3 (Heading 2)</a:t>
            </a:r>
          </a:p>
          <a:p>
            <a:pPr lvl="2"/>
            <a:r>
              <a:rPr lang="en-US" dirty="0"/>
              <a:t>Topic 1 (Heading 3)</a:t>
            </a:r>
          </a:p>
          <a:p>
            <a:pPr lvl="3"/>
            <a:r>
              <a:rPr lang="en-US" dirty="0"/>
              <a:t>Sub-topic 1 (Heading 4)</a:t>
            </a:r>
          </a:p>
          <a:p>
            <a:pPr lvl="3"/>
            <a:r>
              <a:rPr lang="en-US" dirty="0"/>
              <a:t>Sub-topic 2 (Heading 4)</a:t>
            </a:r>
          </a:p>
          <a:p>
            <a:pPr lvl="2"/>
            <a:r>
              <a:rPr lang="en-US" dirty="0"/>
              <a:t>Topic 2 (Heading 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0628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CD127-652B-45CE-9077-A7B4CDF2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Line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16E2-DFD4-4E8E-999D-9B9B17D6E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988" y="2620641"/>
            <a:ext cx="5837750" cy="30237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Use line spacing options within Word to create spaces between lines or sections</a:t>
            </a:r>
          </a:p>
          <a:p>
            <a:r>
              <a:rPr lang="en-US" sz="3200" dirty="0"/>
              <a:t>Do not use the enter or space key to create a visual break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Keyboard">
            <a:extLst>
              <a:ext uri="{FF2B5EF4-FFF2-40B4-BE49-F238E27FC236}">
                <a16:creationId xmlns:a16="http://schemas.microsoft.com/office/drawing/2014/main" id="{9D3EB2DE-E0BC-4DCB-BC5E-49FFCD9FC0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1373" y="1186882"/>
            <a:ext cx="4235516" cy="42355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295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3A278-37B8-054E-9D1D-61B2B66A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venir" panose="02000503020000020003" pitchFamily="2" charset="0"/>
              </a:rPr>
              <a:t>Lists and 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B48BE-AD7D-1540-8D83-2EF4905987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Lists</a:t>
            </a:r>
          </a:p>
          <a:p>
            <a:pPr lvl="1"/>
            <a:r>
              <a:rPr lang="en-US" sz="2800" dirty="0"/>
              <a:t>Bullet library, numbering library, or new list style</a:t>
            </a:r>
          </a:p>
          <a:p>
            <a:pPr lvl="1"/>
            <a:r>
              <a:rPr lang="en-US" sz="2800" dirty="0"/>
              <a:t>Numbering style for ordered lists</a:t>
            </a:r>
          </a:p>
          <a:p>
            <a:pPr lvl="1"/>
            <a:r>
              <a:rPr lang="en-US" sz="2800" dirty="0"/>
              <a:t>Bullet style for unordered lists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926D5-3E7A-5448-B0FE-282388D93E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Columns</a:t>
            </a:r>
          </a:p>
          <a:p>
            <a:pPr lvl="1"/>
            <a:r>
              <a:rPr lang="en-US" sz="2800" dirty="0"/>
              <a:t>Columns tool is used to create columns</a:t>
            </a:r>
          </a:p>
          <a:p>
            <a:pPr lvl="1"/>
            <a:r>
              <a:rPr lang="en-US" sz="2800" dirty="0"/>
              <a:t>Left aligned</a:t>
            </a:r>
          </a:p>
          <a:p>
            <a:pPr lvl="1"/>
            <a:r>
              <a:rPr lang="en-US" sz="2800" dirty="0"/>
              <a:t>No more than 3 columns</a:t>
            </a:r>
          </a:p>
        </p:txBody>
      </p:sp>
    </p:spTree>
    <p:extLst>
      <p:ext uri="{BB962C8B-B14F-4D97-AF65-F5344CB8AC3E}">
        <p14:creationId xmlns:p14="http://schemas.microsoft.com/office/powerpoint/2010/main" val="1774505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6121F-33C1-774D-B408-08C7D06CC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Focused on B/VI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19924-BF11-204D-B0CA-2E82A6731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Accessible design and development can benefit many people, both those with disabilities and those who don’t identify as disabled.  This presentation will focus on B/VI as it is part of the BEST Grant and meant to support educators working with visually impaired students or are transcribing materials into braille</a:t>
            </a:r>
          </a:p>
        </p:txBody>
      </p:sp>
    </p:spTree>
    <p:extLst>
      <p:ext uri="{BB962C8B-B14F-4D97-AF65-F5344CB8AC3E}">
        <p14:creationId xmlns:p14="http://schemas.microsoft.com/office/powerpoint/2010/main" val="30667582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9AD06-B91F-2F4F-A4B1-3D31ED8D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8"/>
            <a:ext cx="5925989" cy="3167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Practice </a:t>
            </a:r>
            <a:r>
              <a:rPr lang="en-US" sz="9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</a:t>
            </a:r>
            <a:endParaRPr lang="en-US" sz="9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153F7-08D3-4CE1-8621-858EE69DF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5201" y="4582814"/>
            <a:ext cx="5925987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Headings, Line Spacing, and Lists</a:t>
            </a:r>
          </a:p>
        </p:txBody>
      </p:sp>
      <p:pic>
        <p:nvPicPr>
          <p:cNvPr id="8" name="Content Placeholder 7" descr="simple illustration of a list">
            <a:extLst>
              <a:ext uri="{FF2B5EF4-FFF2-40B4-BE49-F238E27FC236}">
                <a16:creationId xmlns:a16="http://schemas.microsoft.com/office/drawing/2014/main" id="{0A3D9666-F9A7-4508-B008-E2B3550C29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211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E8413-7363-8F4B-B4DC-00237E4C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888" y="765359"/>
            <a:ext cx="7886700" cy="2852737"/>
          </a:xfrm>
        </p:spPr>
        <p:txBody>
          <a:bodyPr/>
          <a:lstStyle/>
          <a:p>
            <a:pPr algn="ctr"/>
            <a:r>
              <a:rPr lang="en-US" dirty="0"/>
              <a:t>Document Elements</a:t>
            </a:r>
          </a:p>
        </p:txBody>
      </p:sp>
    </p:spTree>
    <p:extLst>
      <p:ext uri="{BB962C8B-B14F-4D97-AF65-F5344CB8AC3E}">
        <p14:creationId xmlns:p14="http://schemas.microsoft.com/office/powerpoint/2010/main" val="19638950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4F8B6-BB87-B44F-82D6-E2A91604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95C12-AB4D-774C-8FDE-61D678E2A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Page numbers </a:t>
            </a:r>
          </a:p>
          <a:p>
            <a:r>
              <a:rPr lang="en-US" dirty="0"/>
              <a:t>Text is left justified</a:t>
            </a:r>
          </a:p>
          <a:p>
            <a:r>
              <a:rPr lang="en-US" dirty="0"/>
              <a:t>Headers and Footers </a:t>
            </a:r>
          </a:p>
          <a:p>
            <a:pPr lvl="1"/>
            <a:r>
              <a:rPr lang="en-US" sz="2800"/>
              <a:t>Logo, page numbers, copyright messages, or running headers</a:t>
            </a:r>
          </a:p>
          <a:p>
            <a:r>
              <a:rPr lang="en-US" dirty="0"/>
              <a:t>Breaks are created as Section Breaks</a:t>
            </a:r>
          </a:p>
        </p:txBody>
      </p:sp>
    </p:spTree>
    <p:extLst>
      <p:ext uri="{BB962C8B-B14F-4D97-AF65-F5344CB8AC3E}">
        <p14:creationId xmlns:p14="http://schemas.microsoft.com/office/powerpoint/2010/main" val="35729542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6C35B-4C25-EE42-B128-888B98B0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888" y="990212"/>
            <a:ext cx="7886700" cy="2852737"/>
          </a:xfrm>
        </p:spPr>
        <p:txBody>
          <a:bodyPr/>
          <a:lstStyle/>
          <a:p>
            <a:pPr algn="ctr"/>
            <a:r>
              <a:rPr lang="en-US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04A7A-9AA3-3B4B-AEFB-9C01E82C5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7888" y="3842949"/>
            <a:ext cx="7886700" cy="150018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Language, Structure, and </a:t>
            </a:r>
            <a:r>
              <a:rPr lang="en-US" dirty="0" err="1">
                <a:solidFill>
                  <a:schemeClr val="tx1"/>
                </a:solidFill>
              </a:rPr>
              <a:t>Flesch</a:t>
            </a:r>
            <a:r>
              <a:rPr lang="en-US" dirty="0">
                <a:solidFill>
                  <a:schemeClr val="tx1"/>
                </a:solidFill>
              </a:rPr>
              <a:t> Reading Score</a:t>
            </a:r>
          </a:p>
        </p:txBody>
      </p:sp>
    </p:spTree>
    <p:extLst>
      <p:ext uri="{BB962C8B-B14F-4D97-AF65-F5344CB8AC3E}">
        <p14:creationId xmlns:p14="http://schemas.microsoft.com/office/powerpoint/2010/main" val="34671345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3B49-5FA5-DF45-943E-18654659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Language and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F91D2-3706-6C44-AF8B-1903AB257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Type out acronyms on the first reference in the document</a:t>
            </a:r>
          </a:p>
          <a:p>
            <a:r>
              <a:rPr lang="en-US" dirty="0"/>
              <a:t>Avoid excessive acronyms or jargon</a:t>
            </a:r>
          </a:p>
          <a:p>
            <a:r>
              <a:rPr lang="en-US" dirty="0"/>
              <a:t>Avoid unclear language:</a:t>
            </a:r>
          </a:p>
          <a:p>
            <a:pPr lvl="1"/>
            <a:r>
              <a:rPr lang="en-US" sz="2800" dirty="0"/>
              <a:t>This, that, those, there</a:t>
            </a:r>
          </a:p>
        </p:txBody>
      </p:sp>
    </p:spTree>
    <p:extLst>
      <p:ext uri="{BB962C8B-B14F-4D97-AF65-F5344CB8AC3E}">
        <p14:creationId xmlns:p14="http://schemas.microsoft.com/office/powerpoint/2010/main" val="40480795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3B32-DC4D-204A-A98F-AE7AF0BD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err="1"/>
              <a:t>Flesch</a:t>
            </a:r>
            <a:r>
              <a:rPr lang="en-US" b="1"/>
              <a:t> Reading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DD57-CD70-9F48-8345-848F808E8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Readability Statistics</a:t>
            </a:r>
          </a:p>
          <a:p>
            <a:pPr lvl="1"/>
            <a:r>
              <a:rPr lang="en-US" sz="2800" dirty="0"/>
              <a:t>Mac - Word – Preferences – Spelling and Grammar – Show Readability Statistics</a:t>
            </a:r>
          </a:p>
          <a:p>
            <a:pPr lvl="1"/>
            <a:r>
              <a:rPr lang="en-US" sz="2800" dirty="0"/>
              <a:t>PC - File – Options – Proofing – Readability Statistics </a:t>
            </a:r>
          </a:p>
          <a:p>
            <a:r>
              <a:rPr lang="en-US" dirty="0"/>
              <a:t>Run Editor to check the document</a:t>
            </a:r>
          </a:p>
        </p:txBody>
      </p:sp>
      <p:pic>
        <p:nvPicPr>
          <p:cNvPr id="6" name="Content Placeholder 5" descr="Readability Statistics within Microsoft Word showing 38.9 for Flesch Reading Ease." title="Readability Statistics">
            <a:extLst>
              <a:ext uri="{FF2B5EF4-FFF2-40B4-BE49-F238E27FC236}">
                <a16:creationId xmlns:a16="http://schemas.microsoft.com/office/drawing/2014/main" id="{FEDE6468-964B-8D49-8CBC-231EA63F22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44" y="1690688"/>
            <a:ext cx="3568096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40448477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9AD06-B91F-2F4F-A4B1-3D31ED8D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8"/>
            <a:ext cx="5925989" cy="3167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Practice 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153F7-08D3-4CE1-8621-858EE69DF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5201" y="4582814"/>
            <a:ext cx="5925987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Flesch Reading Score</a:t>
            </a:r>
          </a:p>
        </p:txBody>
      </p:sp>
      <p:pic>
        <p:nvPicPr>
          <p:cNvPr id="18" name="Content Placeholder 17" descr="simple illustration of a line graph">
            <a:extLst>
              <a:ext uri="{FF2B5EF4-FFF2-40B4-BE49-F238E27FC236}">
                <a16:creationId xmlns:a16="http://schemas.microsoft.com/office/drawing/2014/main" id="{9F1A3595-C4ED-47EB-AA42-C4CC0E95A6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686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E2EAA-7E36-7C43-BDAD-0682D0B63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530" y="2225927"/>
            <a:ext cx="2628828" cy="1369348"/>
          </a:xfrm>
        </p:spPr>
        <p:txBody>
          <a:bodyPr/>
          <a:lstStyle/>
          <a:p>
            <a:pPr algn="ctr"/>
            <a:r>
              <a:rPr lang="en-US" dirty="0"/>
              <a:t>Tables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BB446-DCE8-7C48-906B-C00CBBF45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0652" y="3771354"/>
            <a:ext cx="4730584" cy="150018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Creation and Structure</a:t>
            </a:r>
          </a:p>
        </p:txBody>
      </p:sp>
    </p:spTree>
    <p:extLst>
      <p:ext uri="{BB962C8B-B14F-4D97-AF65-F5344CB8AC3E}">
        <p14:creationId xmlns:p14="http://schemas.microsoft.com/office/powerpoint/2010/main" val="20078292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BEA5A-A914-DA49-AD67-71972F1C2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Table Creation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B2E1A-07A6-3D4E-9D02-4D6C15812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Use tables for data</a:t>
            </a:r>
          </a:p>
          <a:p>
            <a:r>
              <a:rPr lang="en-US" dirty="0"/>
              <a:t>Insert tables using the Insert Table tool</a:t>
            </a:r>
          </a:p>
        </p:txBody>
      </p:sp>
      <p:pic>
        <p:nvPicPr>
          <p:cNvPr id="12" name="Content Placeholder 11" descr="simple illustration of a table">
            <a:extLst>
              <a:ext uri="{FF2B5EF4-FFF2-40B4-BE49-F238E27FC236}">
                <a16:creationId xmlns:a16="http://schemas.microsoft.com/office/drawing/2014/main" id="{C39BA951-12F7-004F-AC68-3439666F41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927315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57F26-A627-5546-B93A-DF53D302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10" y="432297"/>
            <a:ext cx="11077847" cy="962526"/>
          </a:xfrm>
        </p:spPr>
        <p:txBody>
          <a:bodyPr>
            <a:normAutofit/>
          </a:bodyPr>
          <a:lstStyle/>
          <a:p>
            <a:r>
              <a:rPr lang="en-US" b="1" dirty="0"/>
              <a:t>Header 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3CD05-1AF3-0C42-97ED-69E414CAD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9510" y="1617602"/>
            <a:ext cx="7624317" cy="2264588"/>
          </a:xfrm>
        </p:spPr>
        <p:txBody>
          <a:bodyPr>
            <a:normAutofit/>
          </a:bodyPr>
          <a:lstStyle/>
          <a:p>
            <a:r>
              <a:rPr lang="en-US" sz="3200" dirty="0">
                <a:ea typeface="Avenir Book" charset="0"/>
                <a:cs typeface="Avenir Book" charset="0"/>
              </a:rPr>
              <a:t>Header Row is selected in the Table Design tab</a:t>
            </a:r>
          </a:p>
        </p:txBody>
      </p:sp>
      <p:pic>
        <p:nvPicPr>
          <p:cNvPr id="10" name="Content Placeholder 9" descr="Word ribbon with Table Design tab open and arrow pointing to Header Row." title="Header Row">
            <a:extLst>
              <a:ext uri="{FF2B5EF4-FFF2-40B4-BE49-F238E27FC236}">
                <a16:creationId xmlns:a16="http://schemas.microsoft.com/office/drawing/2014/main" id="{60133BEF-C3D6-3B45-98DC-A124BD575D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92399" y="3400927"/>
            <a:ext cx="8536358" cy="962527"/>
          </a:xfr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BECBD3-0939-F249-A9E9-73F838B23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355476" y="2518610"/>
            <a:ext cx="419808" cy="118711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196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84C21-8C6C-D64D-99C4-02F7D50D7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venir LT Std 55 Roman" panose="020B0503020203020204" pitchFamily="34" charset="0"/>
              </a:rPr>
              <a:t>Language and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E13B4-1D21-1B4B-B4FB-B57DEFB642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dirty="0"/>
              <a:t>OCALI understands:</a:t>
            </a:r>
          </a:p>
          <a:p>
            <a:pPr lvl="1"/>
            <a:r>
              <a:rPr lang="en-US" sz="3200" dirty="0"/>
              <a:t>the impact language can have</a:t>
            </a:r>
          </a:p>
          <a:p>
            <a:pPr lvl="1"/>
            <a:r>
              <a:rPr lang="en-US" sz="3200" dirty="0"/>
              <a:t>that people find strength in their identity</a:t>
            </a:r>
          </a:p>
          <a:p>
            <a:pPr lvl="2"/>
            <a:r>
              <a:rPr lang="en-US" sz="2800" dirty="0"/>
              <a:t>PFL and IFL</a:t>
            </a:r>
          </a:p>
        </p:txBody>
      </p:sp>
      <p:pic>
        <p:nvPicPr>
          <p:cNvPr id="5" name="Content Placeholder 4" descr="Illustration of a hand fingerspelling BASL for Black American Sign Language">
            <a:extLst>
              <a:ext uri="{FF2B5EF4-FFF2-40B4-BE49-F238E27FC236}">
                <a16:creationId xmlns:a16="http://schemas.microsoft.com/office/drawing/2014/main" id="{86831989-A797-DA4A-83AA-A3B2944A6F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88325" y="2382227"/>
            <a:ext cx="3517296" cy="237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169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71977-C2D7-0C46-B5C6-C6B00827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540" y="371559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Repeat Header Rows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1CC8D-BB34-1E4C-9E6C-8ACB415D9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7122"/>
            <a:ext cx="7886701" cy="1174249"/>
          </a:xfrm>
        </p:spPr>
        <p:txBody>
          <a:bodyPr/>
          <a:lstStyle/>
          <a:p>
            <a:r>
              <a:rPr lang="en-US" dirty="0"/>
              <a:t>Repeat Header Rows is selected in the Table Layout tab</a:t>
            </a:r>
          </a:p>
        </p:txBody>
      </p:sp>
      <p:pic>
        <p:nvPicPr>
          <p:cNvPr id="6" name="Content Placeholder 5" descr="Word ribbon with Table Layout tab open and arrow pointing to Repeat Header Rows." title="Repeat Header Rows">
            <a:extLst>
              <a:ext uri="{FF2B5EF4-FFF2-40B4-BE49-F238E27FC236}">
                <a16:creationId xmlns:a16="http://schemas.microsoft.com/office/drawing/2014/main" id="{42338294-6000-E642-B77A-5D530B7C9F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92892" y="3192380"/>
            <a:ext cx="7646459" cy="1686719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62F114-2E22-B24E-A1AA-34FDCD51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387307" y="2598821"/>
            <a:ext cx="419808" cy="118711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0624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EBD2-FF4A-6741-BD4E-1850F5E1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Table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6E0EA-992E-9F4C-A56E-34175F1D06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9438"/>
            <a:ext cx="10515600" cy="4200525"/>
          </a:xfrm>
        </p:spPr>
        <p:txBody>
          <a:bodyPr>
            <a:normAutofit/>
          </a:bodyPr>
          <a:lstStyle/>
          <a:p>
            <a:r>
              <a:rPr lang="en-US" dirty="0"/>
              <a:t>Things to avoid:</a:t>
            </a:r>
          </a:p>
          <a:p>
            <a:pPr lvl="1"/>
            <a:r>
              <a:rPr lang="en-US" sz="2800" dirty="0"/>
              <a:t>Merging or splitting cells</a:t>
            </a:r>
          </a:p>
          <a:p>
            <a:pPr lvl="1"/>
            <a:r>
              <a:rPr lang="en-US" sz="2800" dirty="0"/>
              <a:t>Complex tables</a:t>
            </a:r>
          </a:p>
          <a:p>
            <a:pPr lvl="1"/>
            <a:r>
              <a:rPr lang="en-US" sz="2800" dirty="0"/>
              <a:t>Using Headings Styles within the Style Pane</a:t>
            </a:r>
          </a:p>
          <a:p>
            <a:pPr lvl="1"/>
            <a:r>
              <a:rPr lang="en-US" sz="2800" dirty="0"/>
              <a:t>Blank cells within the table</a:t>
            </a:r>
          </a:p>
          <a:p>
            <a:pPr lvl="1"/>
            <a:r>
              <a:rPr lang="en-US" sz="2800" dirty="0"/>
              <a:t>Rows breaking across pages</a:t>
            </a:r>
          </a:p>
        </p:txBody>
      </p:sp>
    </p:spTree>
    <p:extLst>
      <p:ext uri="{BB962C8B-B14F-4D97-AF65-F5344CB8AC3E}">
        <p14:creationId xmlns:p14="http://schemas.microsoft.com/office/powerpoint/2010/main" val="21626186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57361-9A88-4C8B-81B0-283C07B3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Bookmarks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CB001-1813-40CD-9C01-61D4179CD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Bookmarks should be set for each table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03B301-BB50-45AD-8C34-E5925B0572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Insert – Bookmark – Bookmark Name</a:t>
            </a:r>
          </a:p>
          <a:p>
            <a:pPr lvl="1"/>
            <a:r>
              <a:rPr lang="en-US" dirty="0"/>
              <a:t>Title</a:t>
            </a:r>
          </a:p>
          <a:p>
            <a:pPr lvl="1"/>
            <a:r>
              <a:rPr lang="en-US" dirty="0" err="1"/>
              <a:t>RowTitle</a:t>
            </a:r>
            <a:endParaRPr lang="en-US" dirty="0"/>
          </a:p>
          <a:p>
            <a:pPr lvl="1"/>
            <a:r>
              <a:rPr lang="en-US" dirty="0" err="1"/>
              <a:t>ColumnTitle</a:t>
            </a:r>
            <a:endParaRPr lang="en-US" dirty="0"/>
          </a:p>
        </p:txBody>
      </p:sp>
      <p:pic>
        <p:nvPicPr>
          <p:cNvPr id="7" name="Content Placeholder 6" descr="Bookmark window with ColumnTitle entered for the Bookmark name">
            <a:extLst>
              <a:ext uri="{FF2B5EF4-FFF2-40B4-BE49-F238E27FC236}">
                <a16:creationId xmlns:a16="http://schemas.microsoft.com/office/drawing/2014/main" id="{EB9F3B3E-44EA-4865-8B31-0CF28E26035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25620" y="1690688"/>
            <a:ext cx="4226592" cy="390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390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E993E-978E-49B0-8259-3A448C541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36CF0-BF55-4C41-A680-CF62C03640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Table Layout Tab – Properties – Alt Text</a:t>
            </a:r>
          </a:p>
        </p:txBody>
      </p:sp>
      <p:pic>
        <p:nvPicPr>
          <p:cNvPr id="5" name="Content Placeholder 4" descr="Alt text tab within the Table Properties dialogue box with a title and simple description entered">
            <a:extLst>
              <a:ext uri="{FF2B5EF4-FFF2-40B4-BE49-F238E27FC236}">
                <a16:creationId xmlns:a16="http://schemas.microsoft.com/office/drawing/2014/main" id="{8D109277-B818-4247-848F-AD09776BF7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4225" y="1825625"/>
            <a:ext cx="421957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499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9C5C8-0CD1-4AAA-816E-2CC231D5C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Captions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33BE0-29FB-4A7C-AAA3-AA011F2DD1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Reference Tab – Insert Caption</a:t>
            </a:r>
          </a:p>
        </p:txBody>
      </p:sp>
      <p:pic>
        <p:nvPicPr>
          <p:cNvPr id="8" name="Content Placeholder 7" descr="Caption window open with a caption entered">
            <a:extLst>
              <a:ext uri="{FF2B5EF4-FFF2-40B4-BE49-F238E27FC236}">
                <a16:creationId xmlns:a16="http://schemas.microsoft.com/office/drawing/2014/main" id="{6D3D4736-3C3E-4ACF-A134-5EBDEEDD31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7146" y="1825624"/>
            <a:ext cx="4769069" cy="375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663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9AD06-B91F-2F4F-A4B1-3D31ED8D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8"/>
            <a:ext cx="5925989" cy="3167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Practice </a:t>
            </a:r>
            <a:r>
              <a:rPr lang="en-US" sz="9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</a:t>
            </a:r>
            <a:endParaRPr lang="en-US" sz="9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153F7-08D3-4CE1-8621-858EE69DF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5201" y="4582814"/>
            <a:ext cx="5925987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Tables</a:t>
            </a:r>
          </a:p>
        </p:txBody>
      </p:sp>
      <p:pic>
        <p:nvPicPr>
          <p:cNvPr id="7" name="Content Placeholder 6" descr="simple illustration of a table">
            <a:extLst>
              <a:ext uri="{FF2B5EF4-FFF2-40B4-BE49-F238E27FC236}">
                <a16:creationId xmlns:a16="http://schemas.microsoft.com/office/drawing/2014/main" id="{B154335C-BCEE-44A3-B09B-0AF719FB54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347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369F0-D6CA-5F48-A58C-26279D9CE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888" y="1469897"/>
            <a:ext cx="7886700" cy="1959103"/>
          </a:xfrm>
        </p:spPr>
        <p:txBody>
          <a:bodyPr/>
          <a:lstStyle/>
          <a:p>
            <a:pPr algn="ctr"/>
            <a:r>
              <a:rPr lang="en-US" dirty="0"/>
              <a:t>Finalizing the Document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BCED6-7759-8146-AC95-D33EB9815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7412" y="3429000"/>
            <a:ext cx="7886700" cy="78901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Navigation Pane, Accessibility Check, 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18043335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6D403-FF1B-944C-A9D9-BDAB4E123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Spelling Errors and Comments</a:t>
            </a:r>
          </a:p>
        </p:txBody>
      </p:sp>
      <p:pic>
        <p:nvPicPr>
          <p:cNvPr id="6" name="Content Placeholder 5" descr="Lowercase letters a, b, and c with a check mark." title="Spell Check">
            <a:extLst>
              <a:ext uri="{FF2B5EF4-FFF2-40B4-BE49-F238E27FC236}">
                <a16:creationId xmlns:a16="http://schemas.microsoft.com/office/drawing/2014/main" id="{18394944-A714-6247-A3F6-DA1F274D30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15" y="2188043"/>
            <a:ext cx="3375962" cy="3375962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AC270-1D9B-ED40-B155-3C2238667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Address all spelling errors</a:t>
            </a:r>
          </a:p>
          <a:p>
            <a:r>
              <a:rPr lang="en-US" dirty="0"/>
              <a:t>Remove comments and track changes from source document</a:t>
            </a:r>
          </a:p>
        </p:txBody>
      </p:sp>
    </p:spTree>
    <p:extLst>
      <p:ext uri="{BB962C8B-B14F-4D97-AF65-F5344CB8AC3E}">
        <p14:creationId xmlns:p14="http://schemas.microsoft.com/office/powerpoint/2010/main" val="16712910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2630B-1598-2B40-9130-CF9F14FDE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Non-printing Characters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D8B1A-0FC3-684D-936C-4B84C26D5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Check for non-printing characters</a:t>
            </a:r>
          </a:p>
          <a:p>
            <a:r>
              <a:rPr lang="en-US" dirty="0"/>
              <a:t>Home – ¶</a:t>
            </a:r>
          </a:p>
        </p:txBody>
      </p:sp>
      <p:pic>
        <p:nvPicPr>
          <p:cNvPr id="6" name="Content Placeholder 5" descr="Text with nonprinting characters visually present, including spaces and paragraph lines." title="Non-printing Characters">
            <a:extLst>
              <a:ext uri="{FF2B5EF4-FFF2-40B4-BE49-F238E27FC236}">
                <a16:creationId xmlns:a16="http://schemas.microsoft.com/office/drawing/2014/main" id="{B3E10C64-F1D2-B046-8911-9A58AB2B14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55" y="1696048"/>
            <a:ext cx="5975695" cy="3465903"/>
          </a:xfrm>
          <a:noFill/>
        </p:spPr>
      </p:pic>
    </p:spTree>
    <p:extLst>
      <p:ext uri="{BB962C8B-B14F-4D97-AF65-F5344CB8AC3E}">
        <p14:creationId xmlns:p14="http://schemas.microsoft.com/office/powerpoint/2010/main" val="5106721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88266-AFCD-3A4A-A26D-7E85E4513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9247-AE96-BE49-ABD6-C3141F021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6155" y="1612537"/>
            <a:ext cx="9999689" cy="2311660"/>
          </a:xfrm>
        </p:spPr>
        <p:txBody>
          <a:bodyPr>
            <a:normAutofit/>
          </a:bodyPr>
          <a:lstStyle/>
          <a:p>
            <a:r>
              <a:rPr lang="en-US" dirty="0"/>
              <a:t>Provide an overview of the content</a:t>
            </a:r>
          </a:p>
          <a:p>
            <a:r>
              <a:rPr lang="en-US" dirty="0"/>
              <a:t>Increase ease of navigation</a:t>
            </a:r>
          </a:p>
          <a:p>
            <a:r>
              <a:rPr lang="en-US" dirty="0"/>
              <a:t>References – Table of Contents – Classic or Simple</a:t>
            </a:r>
          </a:p>
        </p:txBody>
      </p:sp>
      <p:pic>
        <p:nvPicPr>
          <p:cNvPr id="10" name="Content Placeholder 9" descr="Table of Contents with Title for Heading 1, two Heading 2 each with two Heading 3." title="Table of Contents">
            <a:extLst>
              <a:ext uri="{FF2B5EF4-FFF2-40B4-BE49-F238E27FC236}">
                <a16:creationId xmlns:a16="http://schemas.microsoft.com/office/drawing/2014/main" id="{1B02C440-16CE-E949-B204-53848FF417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89" y="3568459"/>
            <a:ext cx="8194622" cy="2601789"/>
          </a:xfrm>
          <a:noFill/>
        </p:spPr>
      </p:pic>
    </p:spTree>
    <p:extLst>
      <p:ext uri="{BB962C8B-B14F-4D97-AF65-F5344CB8AC3E}">
        <p14:creationId xmlns:p14="http://schemas.microsoft.com/office/powerpoint/2010/main" val="2177331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3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305944-B1ED-6844-8B97-ABFA4F70F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825248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Legal and Ethical Considerations</a:t>
            </a:r>
          </a:p>
        </p:txBody>
      </p:sp>
      <p:grpSp>
        <p:nvGrpSpPr>
          <p:cNvPr id="42" name="Group 3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3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Scales of Justice">
            <a:extLst>
              <a:ext uri="{FF2B5EF4-FFF2-40B4-BE49-F238E27FC236}">
                <a16:creationId xmlns:a16="http://schemas.microsoft.com/office/drawing/2014/main" id="{685B8F76-D3C4-423D-9289-80A26A091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7021" y="928201"/>
            <a:ext cx="4926942" cy="492694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092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19247-CF4C-3842-A17A-6C3A481E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Check Accessibility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CE5C4-C21B-ED45-AA07-CBC33D2F6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/>
              <a:t>The Check Accessibility tool will display errors, warnings, and tips. </a:t>
            </a:r>
          </a:p>
          <a:p>
            <a:r>
              <a:rPr lang="en-US"/>
              <a:t>Review – Check Accessibility  </a:t>
            </a:r>
            <a:endParaRPr lang="en-US" dirty="0"/>
          </a:p>
        </p:txBody>
      </p:sp>
      <p:pic>
        <p:nvPicPr>
          <p:cNvPr id="6" name="Content Placeholder 5" descr="Accessibility Checker displaying several errors and several warnings." title="Accessibility Checker">
            <a:extLst>
              <a:ext uri="{FF2B5EF4-FFF2-40B4-BE49-F238E27FC236}">
                <a16:creationId xmlns:a16="http://schemas.microsoft.com/office/drawing/2014/main" id="{D72B1789-042A-9143-B864-4BAAF99BDB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621003" y="1540812"/>
            <a:ext cx="2262695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18996199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927" y="177421"/>
            <a:ext cx="8534146" cy="1006522"/>
          </a:xfrm>
        </p:spPr>
        <p:txBody>
          <a:bodyPr>
            <a:normAutofit/>
          </a:bodyPr>
          <a:lstStyle/>
          <a:p>
            <a:r>
              <a:rPr lang="en-US" sz="4400" b="1" dirty="0">
                <a:ea typeface="Avenir Book" charset="0"/>
                <a:cs typeface="Avenir Book" charset="0"/>
              </a:rPr>
              <a:t>Errors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0432" y="1705440"/>
            <a:ext cx="2949178" cy="1561718"/>
          </a:xfrm>
        </p:spPr>
        <p:txBody>
          <a:bodyPr/>
          <a:lstStyle/>
          <a:p>
            <a:pPr marL="0" lvl="1">
              <a:spcBef>
                <a:spcPts val="750"/>
              </a:spcBef>
            </a:pPr>
            <a:r>
              <a:rPr lang="en-US" sz="3200" dirty="0">
                <a:ea typeface="Avenir Book" charset="0"/>
                <a:cs typeface="Avenir Book" charset="0"/>
              </a:rPr>
              <a:t>Cannot be read or understood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6303" y="1705440"/>
            <a:ext cx="5816242" cy="38377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ea typeface="Avenir Book" charset="0"/>
                <a:cs typeface="Avenir Book" charset="0"/>
              </a:rPr>
              <a:t>Images missing alt text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Avenir Book" charset="0"/>
                <a:cs typeface="Avenir Book" charset="0"/>
              </a:rPr>
              <a:t>Tables without column or row headers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Avenir Book" charset="0"/>
                <a:cs typeface="Avenir Book" charset="0"/>
              </a:rPr>
              <a:t>Styles and Headings were not used to organize content</a:t>
            </a:r>
          </a:p>
          <a:p>
            <a:pPr>
              <a:lnSpc>
                <a:spcPct val="100000"/>
              </a:lnSpc>
            </a:pP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8" name="Picture Placeholder 7" descr="Circle with X inside." title="Error">
            <a:extLst>
              <a:ext uri="{FF2B5EF4-FFF2-40B4-BE49-F238E27FC236}">
                <a16:creationId xmlns:a16="http://schemas.microsoft.com/office/drawing/2014/main" id="{CA6321A3-8147-5143-8807-57E57AD58B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3474" r="-1061" b="15043"/>
          <a:stretch/>
        </p:blipFill>
        <p:spPr>
          <a:xfrm>
            <a:off x="1689146" y="3267158"/>
            <a:ext cx="2571750" cy="2115402"/>
          </a:xfrm>
        </p:spPr>
      </p:pic>
    </p:spTree>
    <p:extLst>
      <p:ext uri="{BB962C8B-B14F-4D97-AF65-F5344CB8AC3E}">
        <p14:creationId xmlns:p14="http://schemas.microsoft.com/office/powerpoint/2010/main" val="15467523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212" y="414968"/>
            <a:ext cx="9403575" cy="712033"/>
          </a:xfrm>
        </p:spPr>
        <p:txBody>
          <a:bodyPr>
            <a:normAutofit/>
          </a:bodyPr>
          <a:lstStyle/>
          <a:p>
            <a:r>
              <a:rPr lang="en-US" sz="4400" b="1" dirty="0">
                <a:ea typeface="Avenir Book" charset="0"/>
                <a:cs typeface="Avenir Book" charset="0"/>
              </a:rPr>
              <a:t>Warnings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0355" y="1451339"/>
            <a:ext cx="3797195" cy="1075544"/>
          </a:xfrm>
        </p:spPr>
        <p:txBody>
          <a:bodyPr>
            <a:normAutofit/>
          </a:bodyPr>
          <a:lstStyle/>
          <a:p>
            <a:pPr marL="0" lvl="1" algn="ctr">
              <a:spcBef>
                <a:spcPts val="750"/>
              </a:spcBef>
            </a:pPr>
            <a:r>
              <a:rPr lang="en-US" sz="2900" dirty="0">
                <a:ea typeface="Avenir Book" charset="0"/>
                <a:cs typeface="Avenir Book" charset="0"/>
              </a:rPr>
              <a:t>Difficult </a:t>
            </a:r>
          </a:p>
          <a:p>
            <a:pPr marL="0" lvl="1" algn="ctr">
              <a:spcBef>
                <a:spcPts val="750"/>
              </a:spcBef>
            </a:pPr>
            <a:r>
              <a:rPr lang="en-US" sz="2900" dirty="0">
                <a:ea typeface="Avenir Book" charset="0"/>
                <a:cs typeface="Avenir Book" charset="0"/>
              </a:rPr>
              <a:t>to understand</a:t>
            </a:r>
          </a:p>
          <a:p>
            <a:endParaRPr lang="en-US" sz="3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5757" y="1614228"/>
            <a:ext cx="5576399" cy="36295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a typeface="Avenir Book" charset="0"/>
                <a:cs typeface="Avenir Book" charset="0"/>
              </a:rPr>
              <a:t>Hyperlinks are not meaningful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Avenir Book" charset="0"/>
                <a:cs typeface="Avenir Book" charset="0"/>
              </a:rPr>
              <a:t>Headings are too long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Avenir Book" charset="0"/>
                <a:cs typeface="Avenir Book" charset="0"/>
              </a:rPr>
              <a:t>Non-text elements are not ‘in line with text’</a:t>
            </a:r>
          </a:p>
          <a:p>
            <a:pPr>
              <a:lnSpc>
                <a:spcPct val="150000"/>
              </a:lnSpc>
            </a:pPr>
            <a:r>
              <a:rPr lang="en-US" dirty="0">
                <a:ea typeface="Avenir Book" charset="0"/>
                <a:cs typeface="Avenir Book" charset="0"/>
              </a:rPr>
              <a:t>Excessive blank spaces</a:t>
            </a:r>
          </a:p>
        </p:txBody>
      </p:sp>
      <p:pic>
        <p:nvPicPr>
          <p:cNvPr id="5" name="Picture 4" descr="Triangle with exclamation inside." title="Warn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96" y="2851221"/>
            <a:ext cx="2489515" cy="21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653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114" y="457201"/>
            <a:ext cx="9103772" cy="682052"/>
          </a:xfrm>
        </p:spPr>
        <p:txBody>
          <a:bodyPr>
            <a:noAutofit/>
          </a:bodyPr>
          <a:lstStyle/>
          <a:p>
            <a:r>
              <a:rPr lang="en-US" b="1" dirty="0">
                <a:ea typeface="Avenir Book" charset="0"/>
                <a:cs typeface="Avenir Book" charset="0"/>
              </a:rPr>
              <a:t>Tips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44114" y="1676493"/>
            <a:ext cx="2949178" cy="1315387"/>
          </a:xfrm>
        </p:spPr>
        <p:txBody>
          <a:bodyPr>
            <a:normAutofit/>
          </a:bodyPr>
          <a:lstStyle/>
          <a:p>
            <a:pPr marL="0" lvl="1" algn="ctr">
              <a:spcBef>
                <a:spcPts val="750"/>
              </a:spcBef>
            </a:pPr>
            <a:r>
              <a:rPr lang="en-US" sz="2900" dirty="0">
                <a:ea typeface="Avenir Book" charset="0"/>
                <a:cs typeface="Avenir Book" charset="0"/>
              </a:rPr>
              <a:t>Content could be presented in a different way</a:t>
            </a:r>
          </a:p>
          <a:p>
            <a:endParaRPr lang="en-US" sz="3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916816"/>
            <a:ext cx="5111704" cy="34046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a typeface="Avenir Book" charset="0"/>
                <a:cs typeface="Avenir Book" charset="0"/>
              </a:rPr>
              <a:t>Reading order is not logical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Avenir Book" charset="0"/>
                <a:cs typeface="Avenir Book" charset="0"/>
              </a:rPr>
              <a:t>Watermarks are present</a:t>
            </a:r>
          </a:p>
        </p:txBody>
      </p:sp>
      <p:pic>
        <p:nvPicPr>
          <p:cNvPr id="6" name="Picture 5" descr="Circle with check mark inside." title="Ti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4" r="19977"/>
          <a:stretch/>
        </p:blipFill>
        <p:spPr>
          <a:xfrm>
            <a:off x="1544114" y="3136692"/>
            <a:ext cx="2441609" cy="20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896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CCDF8-7159-AF46-BCBC-84AEEB0B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Final Check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40B15-E250-D648-8B57-90BEE00BC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3138" y="2470248"/>
            <a:ext cx="4777232" cy="3723288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/>
            <a:r>
              <a:rPr lang="en-US" sz="3200" dirty="0"/>
              <a:t>Update Document Properties</a:t>
            </a:r>
          </a:p>
          <a:p>
            <a:pPr marL="457200"/>
            <a:r>
              <a:rPr lang="en-US" sz="3200" dirty="0"/>
              <a:t>Review Navigation Pane</a:t>
            </a:r>
          </a:p>
          <a:p>
            <a:pPr marL="457200"/>
            <a:r>
              <a:rPr lang="en-US" sz="3200" dirty="0"/>
              <a:t>Check Accessibility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7" descr="Checkmark">
            <a:extLst>
              <a:ext uri="{FF2B5EF4-FFF2-40B4-BE49-F238E27FC236}">
                <a16:creationId xmlns:a16="http://schemas.microsoft.com/office/drawing/2014/main" id="{994C59D9-E0A3-4B43-A617-534591EB0B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5330" y="2105470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253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9AD06-B91F-2F4F-A4B1-3D31ED8D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8"/>
            <a:ext cx="5925989" cy="3167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Practice </a:t>
            </a:r>
            <a:r>
              <a:rPr lang="en-US" sz="9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</a:t>
            </a:r>
            <a:endParaRPr lang="en-US" sz="9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153F7-08D3-4CE1-8621-858EE69DF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5201" y="4582814"/>
            <a:ext cx="5925987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Table of Contents, Non-printing Characters, Accessibility Review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Content Placeholder 6" descr="Universal access">
            <a:extLst>
              <a:ext uri="{FF2B5EF4-FFF2-40B4-BE49-F238E27FC236}">
                <a16:creationId xmlns:a16="http://schemas.microsoft.com/office/drawing/2014/main" id="{D288F875-2E4D-4298-95E4-D5046C7ACB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757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FC90D-828A-894C-AB7F-13D9B2D27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Final Chat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4DA7E-FD69-C344-A2B7-9EAC54D11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Chat the three top things you learned today</a:t>
            </a:r>
          </a:p>
        </p:txBody>
      </p:sp>
      <p:pic>
        <p:nvPicPr>
          <p:cNvPr id="6" name="Content Placeholder 5" descr="Two overlapping chat boxes">
            <a:extLst>
              <a:ext uri="{FF2B5EF4-FFF2-40B4-BE49-F238E27FC236}">
                <a16:creationId xmlns:a16="http://schemas.microsoft.com/office/drawing/2014/main" id="{CBBD9519-F68E-0441-A334-51CF5E67D3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51680619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EF1D9-C273-A14C-89F8-BB044CB0F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You Made It!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D2DF65-0AD9-49A8-8D92-B46142EDA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8003" y="1690688"/>
            <a:ext cx="5181600" cy="4351338"/>
          </a:xfrm>
        </p:spPr>
        <p:txBody>
          <a:bodyPr/>
          <a:lstStyle/>
          <a:p>
            <a:r>
              <a:rPr lang="en-US" dirty="0"/>
              <a:t>Thank you so much for spending your morning with me!</a:t>
            </a:r>
          </a:p>
          <a:p>
            <a:r>
              <a:rPr lang="en-US" dirty="0"/>
              <a:t>If you’d like to access materials from this portion of today’s webinar, they will be posted on the </a:t>
            </a:r>
            <a:r>
              <a:rPr lang="en-US" dirty="0">
                <a:hlinkClick r:id="rId2"/>
              </a:rPr>
              <a:t>AT&amp;AEM Documents and Handouts </a:t>
            </a:r>
            <a:r>
              <a:rPr lang="en-US" dirty="0"/>
              <a:t>webpage.</a:t>
            </a:r>
          </a:p>
          <a:p>
            <a:r>
              <a:rPr lang="en-US" dirty="0"/>
              <a:t>You can also find </a:t>
            </a:r>
            <a:r>
              <a:rPr lang="en-US" dirty="0">
                <a:hlinkClick r:id="rId3"/>
              </a:rPr>
              <a:t>BEST Professional Development Activities </a:t>
            </a:r>
            <a:r>
              <a:rPr lang="en-US" dirty="0"/>
              <a:t>on our webpage!</a:t>
            </a:r>
          </a:p>
        </p:txBody>
      </p:sp>
      <p:pic>
        <p:nvPicPr>
          <p:cNvPr id="6" name="Content Placeholder 5" descr="Podium">
            <a:extLst>
              <a:ext uri="{FF2B5EF4-FFF2-40B4-BE49-F238E27FC236}">
                <a16:creationId xmlns:a16="http://schemas.microsoft.com/office/drawing/2014/main" id="{6BC4AC0B-5811-2C46-B551-1B9CCD44AD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1711" y="2095448"/>
            <a:ext cx="3630795" cy="3630795"/>
          </a:xfrm>
        </p:spPr>
      </p:pic>
    </p:spTree>
    <p:extLst>
      <p:ext uri="{BB962C8B-B14F-4D97-AF65-F5344CB8AC3E}">
        <p14:creationId xmlns:p14="http://schemas.microsoft.com/office/powerpoint/2010/main" val="18809156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55DA9-597B-064B-980D-D685B5F8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979" y="1853829"/>
            <a:ext cx="10515600" cy="285779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atin typeface="Avenir LT Std 55 Roman" panose="020B0503020203020204" pitchFamily="34" charset="0"/>
              </a:rPr>
              <a:t>Rachel Schultz</a:t>
            </a:r>
            <a:br>
              <a:rPr lang="en-US" sz="5400" b="1">
                <a:latin typeface="Avenir LT Std 55 Roman" panose="020B0503020203020204" pitchFamily="34" charset="0"/>
              </a:rPr>
            </a:br>
            <a:r>
              <a:rPr lang="en-US" sz="5400" b="1">
                <a:latin typeface="Avenir LT Std 55 Roman" panose="020B0503020203020204" pitchFamily="34" charset="0"/>
              </a:rPr>
              <a:t>rachel_schultz@ocali.org</a:t>
            </a:r>
            <a:endParaRPr lang="en-US" sz="5400" b="1" dirty="0">
              <a:latin typeface="Avenir LT Std 55 Roman" panose="020B0503020203020204" pitchFamily="34" charset="0"/>
            </a:endParaRPr>
          </a:p>
        </p:txBody>
      </p:sp>
      <p:pic>
        <p:nvPicPr>
          <p:cNvPr id="8" name="Content Placeholder 7" descr="OCALI logo" title="OCALI">
            <a:extLst>
              <a:ext uri="{FF2B5EF4-FFF2-40B4-BE49-F238E27FC236}">
                <a16:creationId xmlns:a16="http://schemas.microsoft.com/office/drawing/2014/main" id="{B6C2D4DB-9573-DB49-AEAC-7C727CD842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97836" y="546053"/>
            <a:ext cx="4874909" cy="929896"/>
          </a:xfrm>
        </p:spPr>
      </p:pic>
      <p:pic>
        <p:nvPicPr>
          <p:cNvPr id="12" name="Content Placeholder 11" title="AT&amp;AEM Center">
            <a:extLst>
              <a:ext uri="{FF2B5EF4-FFF2-40B4-BE49-F238E27FC236}">
                <a16:creationId xmlns:a16="http://schemas.microsoft.com/office/drawing/2014/main" id="{D86B1BE7-7601-A244-8D95-7D34B3A283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0376" y="546053"/>
            <a:ext cx="4244454" cy="1061114"/>
          </a:xfrm>
        </p:spPr>
      </p:pic>
    </p:spTree>
    <p:extLst>
      <p:ext uri="{BB962C8B-B14F-4D97-AF65-F5344CB8AC3E}">
        <p14:creationId xmlns:p14="http://schemas.microsoft.com/office/powerpoint/2010/main" val="1671107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2268</Words>
  <Application>Microsoft Office PowerPoint</Application>
  <PresentationFormat>Widescreen</PresentationFormat>
  <Paragraphs>454</Paragraphs>
  <Slides>98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6" baseType="lpstr">
      <vt:lpstr>Arial</vt:lpstr>
      <vt:lpstr>Avenir</vt:lpstr>
      <vt:lpstr>Avenir Book</vt:lpstr>
      <vt:lpstr>Avenir LT Std 55 Roman</vt:lpstr>
      <vt:lpstr>Avenir Roman</vt:lpstr>
      <vt:lpstr>Calibri</vt:lpstr>
      <vt:lpstr>Calibri Light</vt:lpstr>
      <vt:lpstr>Office Theme</vt:lpstr>
      <vt:lpstr>Creating Accessible Word Documents</vt:lpstr>
      <vt:lpstr>AT&amp;AEM Center and the BEST Grant</vt:lpstr>
      <vt:lpstr>Learning Objectives</vt:lpstr>
      <vt:lpstr>Today’s Agenda</vt:lpstr>
      <vt:lpstr>Presentation Style</vt:lpstr>
      <vt:lpstr>Supplemental Materials</vt:lpstr>
      <vt:lpstr>Focused on B/VI</vt:lpstr>
      <vt:lpstr>Language and Identity</vt:lpstr>
      <vt:lpstr>Legal and Ethical Considerations</vt:lpstr>
      <vt:lpstr>Chat Activity 1</vt:lpstr>
      <vt:lpstr>Background and Overview</vt:lpstr>
      <vt:lpstr>Why Create Accessibly?</vt:lpstr>
      <vt:lpstr>General Legal Considerations</vt:lpstr>
      <vt:lpstr>K-12 Legal Considerations</vt:lpstr>
      <vt:lpstr>Ethical Considerations</vt:lpstr>
      <vt:lpstr>Screen Reader User Survey</vt:lpstr>
      <vt:lpstr>Disabilities Reported</vt:lpstr>
      <vt:lpstr>Screen Reader Proficiency</vt:lpstr>
      <vt:lpstr>Internet Proficiency</vt:lpstr>
      <vt:lpstr>Finding Information</vt:lpstr>
      <vt:lpstr>Word Issues</vt:lpstr>
      <vt:lpstr>PDF Issues</vt:lpstr>
      <vt:lpstr>Four Principles of Accessibility</vt:lpstr>
      <vt:lpstr>Perceivable</vt:lpstr>
      <vt:lpstr>Operable</vt:lpstr>
      <vt:lpstr>Understandable</vt:lpstr>
      <vt:lpstr>Robust</vt:lpstr>
      <vt:lpstr>Chat Activity 2  </vt:lpstr>
      <vt:lpstr>Source Documents</vt:lpstr>
      <vt:lpstr>Source Documents Importance</vt:lpstr>
      <vt:lpstr>Getting Started</vt:lpstr>
      <vt:lpstr>Chat Activity 3</vt:lpstr>
      <vt:lpstr>Microsoft Word</vt:lpstr>
      <vt:lpstr>Objectives</vt:lpstr>
      <vt:lpstr>Document Properties</vt:lpstr>
      <vt:lpstr>Title, Author, and Language</vt:lpstr>
      <vt:lpstr>Subject and Keywords</vt:lpstr>
      <vt:lpstr>Document Properties Practice</vt:lpstr>
      <vt:lpstr>Formatting  Text and Images</vt:lpstr>
      <vt:lpstr>Font</vt:lpstr>
      <vt:lpstr>Text 1</vt:lpstr>
      <vt:lpstr>Text 2</vt:lpstr>
      <vt:lpstr>Hyperlinks </vt:lpstr>
      <vt:lpstr>Chat Activity 4 </vt:lpstr>
      <vt:lpstr>Hyperlinks in a List</vt:lpstr>
      <vt:lpstr>Practice 1</vt:lpstr>
      <vt:lpstr>Non-Text Elements</vt:lpstr>
      <vt:lpstr>Images</vt:lpstr>
      <vt:lpstr>Alternative Text (Alt Text)</vt:lpstr>
      <vt:lpstr>Alternative Text</vt:lpstr>
      <vt:lpstr>Chat Activity 5</vt:lpstr>
      <vt:lpstr>Alt Text Practice 1</vt:lpstr>
      <vt:lpstr>Alt Text Practice 2</vt:lpstr>
      <vt:lpstr>Alt Text Practice 3</vt:lpstr>
      <vt:lpstr>Additional Resources</vt:lpstr>
      <vt:lpstr>Practice 2</vt:lpstr>
      <vt:lpstr>Color</vt:lpstr>
      <vt:lpstr>Color and Texture Example</vt:lpstr>
      <vt:lpstr>Contrast</vt:lpstr>
      <vt:lpstr>Contrast Example</vt:lpstr>
      <vt:lpstr>Contrast Example 2</vt:lpstr>
      <vt:lpstr>Color Contrast Tools</vt:lpstr>
      <vt:lpstr>Colorsafe Tool</vt:lpstr>
      <vt:lpstr>Practice 3</vt:lpstr>
      <vt:lpstr>Styles and Document Structure</vt:lpstr>
      <vt:lpstr>Headings and Body Text</vt:lpstr>
      <vt:lpstr>Heading Structure</vt:lpstr>
      <vt:lpstr>Line Spacing</vt:lpstr>
      <vt:lpstr>Lists and Columns</vt:lpstr>
      <vt:lpstr>Practice 4</vt:lpstr>
      <vt:lpstr>Document Elements</vt:lpstr>
      <vt:lpstr>Elements</vt:lpstr>
      <vt:lpstr>Content</vt:lpstr>
      <vt:lpstr>Language and Structure</vt:lpstr>
      <vt:lpstr>Flesch Reading Score</vt:lpstr>
      <vt:lpstr>Practice 5</vt:lpstr>
      <vt:lpstr>Tables</vt:lpstr>
      <vt:lpstr>Table Creation</vt:lpstr>
      <vt:lpstr>Header Row</vt:lpstr>
      <vt:lpstr>Repeat Header Rows</vt:lpstr>
      <vt:lpstr>Table Structure</vt:lpstr>
      <vt:lpstr>Table Bookmarks</vt:lpstr>
      <vt:lpstr>Table Title</vt:lpstr>
      <vt:lpstr>Table Captions</vt:lpstr>
      <vt:lpstr>Practice 6</vt:lpstr>
      <vt:lpstr>Finalizing the Document</vt:lpstr>
      <vt:lpstr>Spelling Errors and Comments</vt:lpstr>
      <vt:lpstr>Non-printing Characters</vt:lpstr>
      <vt:lpstr>Table of Contents</vt:lpstr>
      <vt:lpstr>Check Accessibility</vt:lpstr>
      <vt:lpstr>Errors</vt:lpstr>
      <vt:lpstr>Warnings</vt:lpstr>
      <vt:lpstr>Tips</vt:lpstr>
      <vt:lpstr>Final Check</vt:lpstr>
      <vt:lpstr>Practice 7</vt:lpstr>
      <vt:lpstr>Final Chat Activity</vt:lpstr>
      <vt:lpstr>You Made It!</vt:lpstr>
      <vt:lpstr>Rachel Schultz rachel_schultz@ocali.org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Accessible Word Documents</dc:title>
  <dc:subject>Accessible Word Documents</dc:subject>
  <dc:creator>AT&amp;AEM Center</dc:creator>
  <cp:keywords>accessibility</cp:keywords>
  <cp:lastModifiedBy>Rachel Schultz</cp:lastModifiedBy>
  <cp:revision>7</cp:revision>
  <dcterms:created xsi:type="dcterms:W3CDTF">2020-08-31T19:21:49Z</dcterms:created>
  <dcterms:modified xsi:type="dcterms:W3CDTF">2020-09-01T15:06:26Z</dcterms:modified>
</cp:coreProperties>
</file>