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Lst>
  <p:notesMasterIdLst>
    <p:notesMasterId r:id="rId37"/>
  </p:notesMasterIdLst>
  <p:sldIdLst>
    <p:sldId id="256" r:id="rId2"/>
    <p:sldId id="258" r:id="rId3"/>
    <p:sldId id="257" r:id="rId4"/>
    <p:sldId id="283" r:id="rId5"/>
    <p:sldId id="259" r:id="rId6"/>
    <p:sldId id="260" r:id="rId7"/>
    <p:sldId id="261" r:id="rId8"/>
    <p:sldId id="262" r:id="rId9"/>
    <p:sldId id="263" r:id="rId10"/>
    <p:sldId id="284" r:id="rId11"/>
    <p:sldId id="264" r:id="rId12"/>
    <p:sldId id="265" r:id="rId13"/>
    <p:sldId id="266" r:id="rId14"/>
    <p:sldId id="267" r:id="rId15"/>
    <p:sldId id="268" r:id="rId16"/>
    <p:sldId id="285" r:id="rId17"/>
    <p:sldId id="269" r:id="rId18"/>
    <p:sldId id="270" r:id="rId19"/>
    <p:sldId id="271" r:id="rId20"/>
    <p:sldId id="272" r:id="rId21"/>
    <p:sldId id="273" r:id="rId22"/>
    <p:sldId id="286" r:id="rId23"/>
    <p:sldId id="274" r:id="rId24"/>
    <p:sldId id="275" r:id="rId25"/>
    <p:sldId id="276" r:id="rId26"/>
    <p:sldId id="277" r:id="rId27"/>
    <p:sldId id="278" r:id="rId28"/>
    <p:sldId id="287" r:id="rId29"/>
    <p:sldId id="279" r:id="rId30"/>
    <p:sldId id="280" r:id="rId31"/>
    <p:sldId id="281" r:id="rId32"/>
    <p:sldId id="282" r:id="rId33"/>
    <p:sldId id="288" r:id="rId34"/>
    <p:sldId id="289" r:id="rId35"/>
    <p:sldId id="290" r:id="rId3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charset="0"/>
        <a:ea typeface="ＭＳ Ｐゴシック" charset="0"/>
        <a:cs typeface="+mn-cs"/>
      </a:defRPr>
    </a:lvl5pPr>
    <a:lvl6pPr marL="2286000" algn="l" defTabSz="457200" rtl="0" eaLnBrk="1" latinLnBrk="0" hangingPunct="1">
      <a:defRPr sz="2400" kern="1200">
        <a:solidFill>
          <a:schemeClr val="tx1"/>
        </a:solidFill>
        <a:latin typeface="Times" charset="0"/>
        <a:ea typeface="ＭＳ Ｐゴシック" charset="0"/>
        <a:cs typeface="+mn-cs"/>
      </a:defRPr>
    </a:lvl6pPr>
    <a:lvl7pPr marL="2743200" algn="l" defTabSz="457200" rtl="0" eaLnBrk="1" latinLnBrk="0" hangingPunct="1">
      <a:defRPr sz="2400" kern="1200">
        <a:solidFill>
          <a:schemeClr val="tx1"/>
        </a:solidFill>
        <a:latin typeface="Times" charset="0"/>
        <a:ea typeface="ＭＳ Ｐゴシック" charset="0"/>
        <a:cs typeface="+mn-cs"/>
      </a:defRPr>
    </a:lvl7pPr>
    <a:lvl8pPr marL="3200400" algn="l" defTabSz="457200" rtl="0" eaLnBrk="1" latinLnBrk="0" hangingPunct="1">
      <a:defRPr sz="2400" kern="1200">
        <a:solidFill>
          <a:schemeClr val="tx1"/>
        </a:solidFill>
        <a:latin typeface="Times" charset="0"/>
        <a:ea typeface="ＭＳ Ｐゴシック" charset="0"/>
        <a:cs typeface="+mn-cs"/>
      </a:defRPr>
    </a:lvl8pPr>
    <a:lvl9pPr marL="3657600" algn="l" defTabSz="457200" rtl="0" eaLnBrk="1" latinLnBrk="0" hangingPunct="1">
      <a:defRPr sz="2400" kern="1200">
        <a:solidFill>
          <a:schemeClr val="tx1"/>
        </a:solidFill>
        <a:latin typeface="Times"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130" d="100"/>
          <a:sy n="130" d="100"/>
        </p:scale>
        <p:origin x="-68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384"/>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891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891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3891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8918"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891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88FD0B70-7F03-9B4D-AD89-0D937062210E}" type="slidenum">
              <a:rPr lang="en-US"/>
              <a:pPr/>
              <a:t>‹#›</a:t>
            </a:fld>
            <a:endParaRPr lang="en-US"/>
          </a:p>
        </p:txBody>
      </p:sp>
    </p:spTree>
    <p:extLst>
      <p:ext uri="{BB962C8B-B14F-4D97-AF65-F5344CB8AC3E}">
        <p14:creationId xmlns:p14="http://schemas.microsoft.com/office/powerpoint/2010/main" val="103249893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ＭＳ Ｐゴシック" charset="0"/>
        <a:cs typeface="+mn-cs"/>
      </a:defRPr>
    </a:lvl1pPr>
    <a:lvl2pPr marL="457200" algn="l" rtl="0" fontAlgn="base">
      <a:spcBef>
        <a:spcPct val="30000"/>
      </a:spcBef>
      <a:spcAft>
        <a:spcPct val="0"/>
      </a:spcAft>
      <a:defRPr sz="1200" kern="1200">
        <a:solidFill>
          <a:schemeClr val="tx1"/>
        </a:solidFill>
        <a:latin typeface="Times" charset="0"/>
        <a:ea typeface="ＭＳ Ｐゴシック" charset="0"/>
        <a:cs typeface="+mn-cs"/>
      </a:defRPr>
    </a:lvl2pPr>
    <a:lvl3pPr marL="914400" algn="l" rtl="0" fontAlgn="base">
      <a:spcBef>
        <a:spcPct val="30000"/>
      </a:spcBef>
      <a:spcAft>
        <a:spcPct val="0"/>
      </a:spcAft>
      <a:defRPr sz="1200" kern="1200">
        <a:solidFill>
          <a:schemeClr val="tx1"/>
        </a:solidFill>
        <a:latin typeface="Times" charset="0"/>
        <a:ea typeface="ＭＳ Ｐゴシック" charset="0"/>
        <a:cs typeface="+mn-cs"/>
      </a:defRPr>
    </a:lvl3pPr>
    <a:lvl4pPr marL="1371600" algn="l" rtl="0" fontAlgn="base">
      <a:spcBef>
        <a:spcPct val="30000"/>
      </a:spcBef>
      <a:spcAft>
        <a:spcPct val="0"/>
      </a:spcAft>
      <a:defRPr sz="1200" kern="1200">
        <a:solidFill>
          <a:schemeClr val="tx1"/>
        </a:solidFill>
        <a:latin typeface="Times" charset="0"/>
        <a:ea typeface="ＭＳ Ｐゴシック" charset="0"/>
        <a:cs typeface="+mn-cs"/>
      </a:defRPr>
    </a:lvl4pPr>
    <a:lvl5pPr marL="1828800" algn="l" rtl="0" fontAlgn="base">
      <a:spcBef>
        <a:spcPct val="30000"/>
      </a:spcBef>
      <a:spcAft>
        <a:spcPct val="0"/>
      </a:spcAft>
      <a:defRPr sz="1200" kern="1200">
        <a:solidFill>
          <a:schemeClr val="tx1"/>
        </a:solidFill>
        <a:latin typeface="Times"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CFB0AE-9F50-C046-BE96-EE96A89D2FCD}" type="slidenum">
              <a:rPr lang="en-US"/>
              <a:pPr/>
              <a:t>1</a:t>
            </a:fld>
            <a:endParaRPr lang="en-US"/>
          </a:p>
        </p:txBody>
      </p:sp>
      <p:sp>
        <p:nvSpPr>
          <p:cNvPr id="39938"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39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4D8164-CA90-9C42-AD38-39CB5B516A6A}" type="slidenum">
              <a:rPr lang="en-US"/>
              <a:pPr/>
              <a:t>10</a:t>
            </a:fld>
            <a:endParaRPr lang="en-US"/>
          </a:p>
        </p:txBody>
      </p:sp>
      <p:sp>
        <p:nvSpPr>
          <p:cNvPr id="49154"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DC8432-0FF3-FD44-BA40-749EADAA9E26}" type="slidenum">
              <a:rPr lang="en-US"/>
              <a:pPr/>
              <a:t>11</a:t>
            </a:fld>
            <a:endParaRPr lang="en-US"/>
          </a:p>
        </p:txBody>
      </p:sp>
      <p:sp>
        <p:nvSpPr>
          <p:cNvPr id="50178"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50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6C3F0E-1C88-C545-8979-0B2E72A21FCC}" type="slidenum">
              <a:rPr lang="en-US"/>
              <a:pPr/>
              <a:t>12</a:t>
            </a:fld>
            <a:endParaRPr lang="en-US"/>
          </a:p>
        </p:txBody>
      </p:sp>
      <p:sp>
        <p:nvSpPr>
          <p:cNvPr id="51202"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51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4E8D54-664A-9447-99AC-12147FAE7C07}" type="slidenum">
              <a:rPr lang="en-US"/>
              <a:pPr/>
              <a:t>13</a:t>
            </a:fld>
            <a:endParaRPr lang="en-US"/>
          </a:p>
        </p:txBody>
      </p:sp>
      <p:sp>
        <p:nvSpPr>
          <p:cNvPr id="52226"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3B8518-8B5D-D448-A4D8-EF2FDA4BBE6D}" type="slidenum">
              <a:rPr lang="en-US"/>
              <a:pPr/>
              <a:t>14</a:t>
            </a:fld>
            <a:endParaRPr lang="en-US"/>
          </a:p>
        </p:txBody>
      </p:sp>
      <p:sp>
        <p:nvSpPr>
          <p:cNvPr id="53250"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507CA2-E416-7547-B2DD-0D88619D2105}" type="slidenum">
              <a:rPr lang="en-US"/>
              <a:pPr/>
              <a:t>15</a:t>
            </a:fld>
            <a:endParaRPr lang="en-US"/>
          </a:p>
        </p:txBody>
      </p:sp>
      <p:sp>
        <p:nvSpPr>
          <p:cNvPr id="54274"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681543-8CE7-E241-8915-1B65F5C4410D}" type="slidenum">
              <a:rPr lang="en-US"/>
              <a:pPr/>
              <a:t>16</a:t>
            </a:fld>
            <a:endParaRPr lang="en-US"/>
          </a:p>
        </p:txBody>
      </p:sp>
      <p:sp>
        <p:nvSpPr>
          <p:cNvPr id="55298"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D64E66-AB45-7E41-AFBF-0C2E4D87E4B1}" type="slidenum">
              <a:rPr lang="en-US"/>
              <a:pPr/>
              <a:t>17</a:t>
            </a:fld>
            <a:endParaRPr lang="en-US"/>
          </a:p>
        </p:txBody>
      </p:sp>
      <p:sp>
        <p:nvSpPr>
          <p:cNvPr id="56322"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56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192EAC-3E26-614A-9CE9-5D8C937304CD}" type="slidenum">
              <a:rPr lang="en-US"/>
              <a:pPr/>
              <a:t>18</a:t>
            </a:fld>
            <a:endParaRPr lang="en-US"/>
          </a:p>
        </p:txBody>
      </p:sp>
      <p:sp>
        <p:nvSpPr>
          <p:cNvPr id="57346"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57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9F7843-3DEE-A141-BA92-4235AF0ADFCB}" type="slidenum">
              <a:rPr lang="en-US"/>
              <a:pPr/>
              <a:t>19</a:t>
            </a:fld>
            <a:endParaRPr lang="en-US"/>
          </a:p>
        </p:txBody>
      </p:sp>
      <p:sp>
        <p:nvSpPr>
          <p:cNvPr id="58370"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58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2AD3D3-0225-6046-AA01-AD5E67739102}" type="slidenum">
              <a:rPr lang="en-US"/>
              <a:pPr/>
              <a:t>2</a:t>
            </a:fld>
            <a:endParaRPr lang="en-US"/>
          </a:p>
        </p:txBody>
      </p:sp>
      <p:sp>
        <p:nvSpPr>
          <p:cNvPr id="40962"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40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6CF2B8-7957-754C-8634-93DA790D4F2F}" type="slidenum">
              <a:rPr lang="en-US"/>
              <a:pPr/>
              <a:t>20</a:t>
            </a:fld>
            <a:endParaRPr lang="en-US"/>
          </a:p>
        </p:txBody>
      </p:sp>
      <p:sp>
        <p:nvSpPr>
          <p:cNvPr id="59394"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59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48B0E0-B86E-B34C-9725-8E8CBE635CFB}" type="slidenum">
              <a:rPr lang="en-US"/>
              <a:pPr/>
              <a:t>21</a:t>
            </a:fld>
            <a:endParaRPr lang="en-US"/>
          </a:p>
        </p:txBody>
      </p:sp>
      <p:sp>
        <p:nvSpPr>
          <p:cNvPr id="60418"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3B11E5-3C93-9549-AE50-40561EE1B831}" type="slidenum">
              <a:rPr lang="en-US"/>
              <a:pPr/>
              <a:t>22</a:t>
            </a:fld>
            <a:endParaRPr lang="en-US"/>
          </a:p>
        </p:txBody>
      </p:sp>
      <p:sp>
        <p:nvSpPr>
          <p:cNvPr id="61442"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61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8070BD-2170-474E-802C-05F7D35FA7E2}" type="slidenum">
              <a:rPr lang="en-US"/>
              <a:pPr/>
              <a:t>23</a:t>
            </a:fld>
            <a:endParaRPr lang="en-US"/>
          </a:p>
        </p:txBody>
      </p:sp>
      <p:sp>
        <p:nvSpPr>
          <p:cNvPr id="62466"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62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FA36A8-9E22-8548-9C40-DF3D313453B7}" type="slidenum">
              <a:rPr lang="en-US"/>
              <a:pPr/>
              <a:t>24</a:t>
            </a:fld>
            <a:endParaRPr lang="en-US"/>
          </a:p>
        </p:txBody>
      </p:sp>
      <p:sp>
        <p:nvSpPr>
          <p:cNvPr id="63490"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634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BC7A48-A2C0-A44C-A068-9E7F89ECE650}" type="slidenum">
              <a:rPr lang="en-US"/>
              <a:pPr/>
              <a:t>25</a:t>
            </a:fld>
            <a:endParaRPr lang="en-US"/>
          </a:p>
        </p:txBody>
      </p:sp>
      <p:sp>
        <p:nvSpPr>
          <p:cNvPr id="64514"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64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8E662-7B95-7C4A-83B1-E6A762C0F717}" type="slidenum">
              <a:rPr lang="en-US"/>
              <a:pPr/>
              <a:t>26</a:t>
            </a:fld>
            <a:endParaRPr lang="en-US"/>
          </a:p>
        </p:txBody>
      </p:sp>
      <p:sp>
        <p:nvSpPr>
          <p:cNvPr id="65538"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65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3D7239-8D87-5B47-BBC0-9BD9D673FE96}" type="slidenum">
              <a:rPr lang="en-US"/>
              <a:pPr/>
              <a:t>27</a:t>
            </a:fld>
            <a:endParaRPr lang="en-US"/>
          </a:p>
        </p:txBody>
      </p:sp>
      <p:sp>
        <p:nvSpPr>
          <p:cNvPr id="66562"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66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232D0E-7C04-4549-863E-2C52640B0640}" type="slidenum">
              <a:rPr lang="en-US"/>
              <a:pPr/>
              <a:t>28</a:t>
            </a:fld>
            <a:endParaRPr lang="en-US"/>
          </a:p>
        </p:txBody>
      </p:sp>
      <p:sp>
        <p:nvSpPr>
          <p:cNvPr id="67586"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6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F3204E-4366-F343-9CF4-9B90BE028DCF}" type="slidenum">
              <a:rPr lang="en-US"/>
              <a:pPr/>
              <a:t>29</a:t>
            </a:fld>
            <a:endParaRPr lang="en-US"/>
          </a:p>
        </p:txBody>
      </p:sp>
      <p:sp>
        <p:nvSpPr>
          <p:cNvPr id="68610"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68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9AA4AC-6FC4-F449-874B-84DEB3163FCA}" type="slidenum">
              <a:rPr lang="en-US"/>
              <a:pPr/>
              <a:t>3</a:t>
            </a:fld>
            <a:endParaRPr lang="en-US"/>
          </a:p>
        </p:txBody>
      </p:sp>
      <p:sp>
        <p:nvSpPr>
          <p:cNvPr id="41986"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3CBE62-9A4F-0B4D-967F-1B1EABC21075}" type="slidenum">
              <a:rPr lang="en-US"/>
              <a:pPr/>
              <a:t>30</a:t>
            </a:fld>
            <a:endParaRPr lang="en-US"/>
          </a:p>
        </p:txBody>
      </p:sp>
      <p:sp>
        <p:nvSpPr>
          <p:cNvPr id="69634"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69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0F843B-0B8A-3C46-9F1A-42819FC92ACC}" type="slidenum">
              <a:rPr lang="en-US"/>
              <a:pPr/>
              <a:t>31</a:t>
            </a:fld>
            <a:endParaRPr lang="en-US"/>
          </a:p>
        </p:txBody>
      </p:sp>
      <p:sp>
        <p:nvSpPr>
          <p:cNvPr id="70658"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70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E74D26-E357-1144-BADB-43AAC6BEBCB9}" type="slidenum">
              <a:rPr lang="en-US"/>
              <a:pPr/>
              <a:t>32</a:t>
            </a:fld>
            <a:endParaRPr lang="en-US"/>
          </a:p>
        </p:txBody>
      </p:sp>
      <p:sp>
        <p:nvSpPr>
          <p:cNvPr id="71682"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716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F6018C-F931-6045-AB2D-3A03CA5BB6D2}" type="slidenum">
              <a:rPr lang="en-US"/>
              <a:pPr/>
              <a:t>33</a:t>
            </a:fld>
            <a:endParaRPr lang="en-US"/>
          </a:p>
        </p:txBody>
      </p:sp>
      <p:sp>
        <p:nvSpPr>
          <p:cNvPr id="72706"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72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7C7C4E-F646-D24E-915A-1EC8D1C62E1D}" type="slidenum">
              <a:rPr lang="en-US"/>
              <a:pPr/>
              <a:t>34</a:t>
            </a:fld>
            <a:endParaRPr lang="en-US"/>
          </a:p>
        </p:txBody>
      </p:sp>
      <p:sp>
        <p:nvSpPr>
          <p:cNvPr id="74754" name="Rectangle 2"/>
          <p:cNvSpPr>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74755"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17F0D3-8A81-CD4B-AA1A-6C3989E8D265}" type="slidenum">
              <a:rPr lang="en-US"/>
              <a:pPr/>
              <a:t>35</a:t>
            </a:fld>
            <a:endParaRPr lang="en-US"/>
          </a:p>
        </p:txBody>
      </p:sp>
      <p:sp>
        <p:nvSpPr>
          <p:cNvPr id="76802" name="Rectangle 2"/>
          <p:cNvSpPr>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76803"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0425EC-5617-024C-A5D5-4FD3ED19C816}" type="slidenum">
              <a:rPr lang="en-US"/>
              <a:pPr/>
              <a:t>4</a:t>
            </a:fld>
            <a:endParaRPr lang="en-US"/>
          </a:p>
        </p:txBody>
      </p:sp>
      <p:sp>
        <p:nvSpPr>
          <p:cNvPr id="43010"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43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4C3C05-57F7-BD48-9726-1F7DAE5FC904}" type="slidenum">
              <a:rPr lang="en-US"/>
              <a:pPr/>
              <a:t>5</a:t>
            </a:fld>
            <a:endParaRPr lang="en-US"/>
          </a:p>
        </p:txBody>
      </p:sp>
      <p:sp>
        <p:nvSpPr>
          <p:cNvPr id="44034"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1EDBEF-58F6-3349-9D09-2F8B4F5016B8}" type="slidenum">
              <a:rPr lang="en-US"/>
              <a:pPr/>
              <a:t>6</a:t>
            </a:fld>
            <a:endParaRPr lang="en-US"/>
          </a:p>
        </p:txBody>
      </p:sp>
      <p:sp>
        <p:nvSpPr>
          <p:cNvPr id="45058"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36ED7D-E08D-DD44-911A-308735AEA7DF}" type="slidenum">
              <a:rPr lang="en-US"/>
              <a:pPr/>
              <a:t>7</a:t>
            </a:fld>
            <a:endParaRPr lang="en-US"/>
          </a:p>
        </p:txBody>
      </p:sp>
      <p:sp>
        <p:nvSpPr>
          <p:cNvPr id="46082"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46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094331-D62C-824F-8D8E-D631E505ABFA}" type="slidenum">
              <a:rPr lang="en-US"/>
              <a:pPr/>
              <a:t>8</a:t>
            </a:fld>
            <a:endParaRPr lang="en-US"/>
          </a:p>
        </p:txBody>
      </p:sp>
      <p:sp>
        <p:nvSpPr>
          <p:cNvPr id="47106"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47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86F4A3-7830-5540-817B-01B399CB8E93}" type="slidenum">
              <a:rPr lang="en-US"/>
              <a:pPr/>
              <a:t>9</a:t>
            </a:fld>
            <a:endParaRPr lang="en-US"/>
          </a:p>
        </p:txBody>
      </p:sp>
      <p:sp>
        <p:nvSpPr>
          <p:cNvPr id="48130"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685800" y="2286000"/>
            <a:ext cx="7772400" cy="1143000"/>
          </a:xfrm>
        </p:spPr>
        <p:txBody>
          <a:bodyPr/>
          <a:lstStyle>
            <a:lvl1pPr>
              <a:defRPr/>
            </a:lvl1pPr>
          </a:lstStyle>
          <a:p>
            <a:pPr lvl="0"/>
            <a:r>
              <a:rPr lang="en-US" noProof="0" smtClean="0"/>
              <a:t>Click to edit Master title style</a:t>
            </a:r>
          </a:p>
        </p:txBody>
      </p:sp>
      <p:sp>
        <p:nvSpPr>
          <p:cNvPr id="37891"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37892" name="Rectangle 4"/>
          <p:cNvSpPr>
            <a:spLocks noGrp="1" noChangeArrowheads="1"/>
          </p:cNvSpPr>
          <p:nvPr>
            <p:ph type="dt" sz="half" idx="2"/>
          </p:nvPr>
        </p:nvSpPr>
        <p:spPr/>
        <p:txBody>
          <a:bodyPr/>
          <a:lstStyle>
            <a:lvl1pPr>
              <a:defRPr/>
            </a:lvl1pPr>
          </a:lstStyle>
          <a:p>
            <a:endParaRPr lang="en-US"/>
          </a:p>
        </p:txBody>
      </p:sp>
      <p:sp>
        <p:nvSpPr>
          <p:cNvPr id="37893" name="Rectangle 5"/>
          <p:cNvSpPr>
            <a:spLocks noGrp="1" noChangeArrowheads="1"/>
          </p:cNvSpPr>
          <p:nvPr>
            <p:ph type="ftr" sz="quarter" idx="3"/>
          </p:nvPr>
        </p:nvSpPr>
        <p:spPr/>
        <p:txBody>
          <a:bodyPr/>
          <a:lstStyle>
            <a:lvl1pPr>
              <a:defRPr/>
            </a:lvl1pPr>
          </a:lstStyle>
          <a:p>
            <a:endParaRPr lang="en-US"/>
          </a:p>
        </p:txBody>
      </p:sp>
      <p:sp>
        <p:nvSpPr>
          <p:cNvPr id="37894" name="Rectangle 6"/>
          <p:cNvSpPr>
            <a:spLocks noGrp="1" noChangeArrowheads="1"/>
          </p:cNvSpPr>
          <p:nvPr>
            <p:ph type="sldNum" sz="quarter" idx="4"/>
          </p:nvPr>
        </p:nvSpPr>
        <p:spPr/>
        <p:txBody>
          <a:bodyPr/>
          <a:lstStyle>
            <a:lvl1pPr>
              <a:defRPr/>
            </a:lvl1pPr>
          </a:lstStyle>
          <a:p>
            <a:fld id="{765357CC-5C51-8F43-B6A4-1A465DAA501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2B92BB5-028D-BD47-94E4-7C2850859AC0}" type="slidenum">
              <a:rPr lang="en-US"/>
              <a:pPr/>
              <a:t>‹#›</a:t>
            </a:fld>
            <a:endParaRPr lang="en-US"/>
          </a:p>
        </p:txBody>
      </p:sp>
    </p:spTree>
    <p:extLst>
      <p:ext uri="{BB962C8B-B14F-4D97-AF65-F5344CB8AC3E}">
        <p14:creationId xmlns:p14="http://schemas.microsoft.com/office/powerpoint/2010/main" val="3986747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20A0F07-83F2-374D-A98B-9EAAAD7B17FF}" type="slidenum">
              <a:rPr lang="en-US"/>
              <a:pPr/>
              <a:t>‹#›</a:t>
            </a:fld>
            <a:endParaRPr lang="en-US"/>
          </a:p>
        </p:txBody>
      </p:sp>
    </p:spTree>
    <p:extLst>
      <p:ext uri="{BB962C8B-B14F-4D97-AF65-F5344CB8AC3E}">
        <p14:creationId xmlns:p14="http://schemas.microsoft.com/office/powerpoint/2010/main" val="2882117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59B087F-25BC-4941-B5DB-7B4920C58F06}" type="slidenum">
              <a:rPr lang="en-US"/>
              <a:pPr/>
              <a:t>‹#›</a:t>
            </a:fld>
            <a:endParaRPr lang="en-US"/>
          </a:p>
        </p:txBody>
      </p:sp>
    </p:spTree>
    <p:extLst>
      <p:ext uri="{BB962C8B-B14F-4D97-AF65-F5344CB8AC3E}">
        <p14:creationId xmlns:p14="http://schemas.microsoft.com/office/powerpoint/2010/main" val="3525370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9EE6EDC-36EA-FC42-B808-362460E64C06}" type="slidenum">
              <a:rPr lang="en-US"/>
              <a:pPr/>
              <a:t>‹#›</a:t>
            </a:fld>
            <a:endParaRPr lang="en-US"/>
          </a:p>
        </p:txBody>
      </p:sp>
    </p:spTree>
    <p:extLst>
      <p:ext uri="{BB962C8B-B14F-4D97-AF65-F5344CB8AC3E}">
        <p14:creationId xmlns:p14="http://schemas.microsoft.com/office/powerpoint/2010/main" val="843021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A9B7A80-D477-014E-A715-706A91C81DEF}" type="slidenum">
              <a:rPr lang="en-US"/>
              <a:pPr/>
              <a:t>‹#›</a:t>
            </a:fld>
            <a:endParaRPr lang="en-US"/>
          </a:p>
        </p:txBody>
      </p:sp>
    </p:spTree>
    <p:extLst>
      <p:ext uri="{BB962C8B-B14F-4D97-AF65-F5344CB8AC3E}">
        <p14:creationId xmlns:p14="http://schemas.microsoft.com/office/powerpoint/2010/main" val="2906813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F21BD78-6A99-0E49-B3EE-7CC4524FF282}" type="slidenum">
              <a:rPr lang="en-US"/>
              <a:pPr/>
              <a:t>‹#›</a:t>
            </a:fld>
            <a:endParaRPr lang="en-US"/>
          </a:p>
        </p:txBody>
      </p:sp>
    </p:spTree>
    <p:extLst>
      <p:ext uri="{BB962C8B-B14F-4D97-AF65-F5344CB8AC3E}">
        <p14:creationId xmlns:p14="http://schemas.microsoft.com/office/powerpoint/2010/main" val="2364169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F344C58-5B57-2840-8C73-C5AE9ABFA6CE}" type="slidenum">
              <a:rPr lang="en-US"/>
              <a:pPr/>
              <a:t>‹#›</a:t>
            </a:fld>
            <a:endParaRPr lang="en-US"/>
          </a:p>
        </p:txBody>
      </p:sp>
    </p:spTree>
    <p:extLst>
      <p:ext uri="{BB962C8B-B14F-4D97-AF65-F5344CB8AC3E}">
        <p14:creationId xmlns:p14="http://schemas.microsoft.com/office/powerpoint/2010/main" val="2562632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EB76B44-CAC9-C948-981E-E26B312C0BFE}" type="slidenum">
              <a:rPr lang="en-US"/>
              <a:pPr/>
              <a:t>‹#›</a:t>
            </a:fld>
            <a:endParaRPr lang="en-US"/>
          </a:p>
        </p:txBody>
      </p:sp>
    </p:spTree>
    <p:extLst>
      <p:ext uri="{BB962C8B-B14F-4D97-AF65-F5344CB8AC3E}">
        <p14:creationId xmlns:p14="http://schemas.microsoft.com/office/powerpoint/2010/main" val="130991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557706D-6AD3-274F-99C1-2D5421A1E4A1}" type="slidenum">
              <a:rPr lang="en-US"/>
              <a:pPr/>
              <a:t>‹#›</a:t>
            </a:fld>
            <a:endParaRPr lang="en-US"/>
          </a:p>
        </p:txBody>
      </p:sp>
    </p:spTree>
    <p:extLst>
      <p:ext uri="{BB962C8B-B14F-4D97-AF65-F5344CB8AC3E}">
        <p14:creationId xmlns:p14="http://schemas.microsoft.com/office/powerpoint/2010/main" val="831665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5998369-1D23-614C-856E-408F4E96C7CD}" type="slidenum">
              <a:rPr lang="en-US"/>
              <a:pPr/>
              <a:t>‹#›</a:t>
            </a:fld>
            <a:endParaRPr lang="en-US"/>
          </a:p>
        </p:txBody>
      </p:sp>
    </p:spTree>
    <p:extLst>
      <p:ext uri="{BB962C8B-B14F-4D97-AF65-F5344CB8AC3E}">
        <p14:creationId xmlns:p14="http://schemas.microsoft.com/office/powerpoint/2010/main" val="292321170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686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686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atin typeface="+mn-lt"/>
                <a:ea typeface="+mn-ea"/>
                <a:cs typeface="+mn-cs"/>
              </a:defRPr>
            </a:lvl1pPr>
          </a:lstStyle>
          <a:p>
            <a:endParaRPr lang="en-US"/>
          </a:p>
        </p:txBody>
      </p:sp>
      <p:sp>
        <p:nvSpPr>
          <p:cNvPr id="3686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atin typeface="+mn-lt"/>
                <a:ea typeface="+mn-ea"/>
                <a:cs typeface="+mn-cs"/>
              </a:defRPr>
            </a:lvl1pPr>
          </a:lstStyle>
          <a:p>
            <a:endParaRPr lang="en-US"/>
          </a:p>
        </p:txBody>
      </p:sp>
      <p:sp>
        <p:nvSpPr>
          <p:cNvPr id="3687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atin typeface="+mn-lt"/>
                <a:ea typeface="+mn-ea"/>
                <a:cs typeface="+mn-cs"/>
              </a:defRPr>
            </a:lvl1pPr>
          </a:lstStyle>
          <a:p>
            <a:fld id="{4C444592-1431-D643-B193-A536AB4DCD0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Osaka" charset="0"/>
          <a:cs typeface="Osaka" charset="0"/>
        </a:defRPr>
      </a:lvl2pPr>
      <a:lvl3pPr algn="ctr" rtl="0" fontAlgn="base">
        <a:spcBef>
          <a:spcPct val="0"/>
        </a:spcBef>
        <a:spcAft>
          <a:spcPct val="0"/>
        </a:spcAft>
        <a:defRPr sz="4400">
          <a:solidFill>
            <a:schemeClr val="tx2"/>
          </a:solidFill>
          <a:latin typeface="Arial" charset="0"/>
          <a:ea typeface="Osaka" charset="0"/>
          <a:cs typeface="Osaka" charset="0"/>
        </a:defRPr>
      </a:lvl3pPr>
      <a:lvl4pPr algn="ctr" rtl="0" fontAlgn="base">
        <a:spcBef>
          <a:spcPct val="0"/>
        </a:spcBef>
        <a:spcAft>
          <a:spcPct val="0"/>
        </a:spcAft>
        <a:defRPr sz="4400">
          <a:solidFill>
            <a:schemeClr val="tx2"/>
          </a:solidFill>
          <a:latin typeface="Arial" charset="0"/>
          <a:ea typeface="Osaka" charset="0"/>
          <a:cs typeface="Osaka" charset="0"/>
        </a:defRPr>
      </a:lvl4pPr>
      <a:lvl5pPr algn="ctr" rtl="0" fontAlgn="base">
        <a:spcBef>
          <a:spcPct val="0"/>
        </a:spcBef>
        <a:spcAft>
          <a:spcPct val="0"/>
        </a:spcAft>
        <a:defRPr sz="4400">
          <a:solidFill>
            <a:schemeClr val="tx2"/>
          </a:solidFill>
          <a:latin typeface="Arial" charset="0"/>
          <a:ea typeface="Osaka" charset="0"/>
          <a:cs typeface="Osaka" charset="0"/>
        </a:defRPr>
      </a:lvl5pPr>
      <a:lvl6pPr marL="457200" algn="ctr" rtl="0" fontAlgn="base">
        <a:spcBef>
          <a:spcPct val="0"/>
        </a:spcBef>
        <a:spcAft>
          <a:spcPct val="0"/>
        </a:spcAft>
        <a:defRPr sz="4400">
          <a:solidFill>
            <a:schemeClr val="tx2"/>
          </a:solidFill>
          <a:latin typeface="Arial" charset="0"/>
          <a:ea typeface="Osaka" charset="0"/>
          <a:cs typeface="Osaka" charset="0"/>
        </a:defRPr>
      </a:lvl6pPr>
      <a:lvl7pPr marL="914400" algn="ctr" rtl="0" fontAlgn="base">
        <a:spcBef>
          <a:spcPct val="0"/>
        </a:spcBef>
        <a:spcAft>
          <a:spcPct val="0"/>
        </a:spcAft>
        <a:defRPr sz="4400">
          <a:solidFill>
            <a:schemeClr val="tx2"/>
          </a:solidFill>
          <a:latin typeface="Arial" charset="0"/>
          <a:ea typeface="Osaka" charset="0"/>
          <a:cs typeface="Osaka" charset="0"/>
        </a:defRPr>
      </a:lvl7pPr>
      <a:lvl8pPr marL="1371600" algn="ctr" rtl="0" fontAlgn="base">
        <a:spcBef>
          <a:spcPct val="0"/>
        </a:spcBef>
        <a:spcAft>
          <a:spcPct val="0"/>
        </a:spcAft>
        <a:defRPr sz="4400">
          <a:solidFill>
            <a:schemeClr val="tx2"/>
          </a:solidFill>
          <a:latin typeface="Arial" charset="0"/>
          <a:ea typeface="Osaka" charset="0"/>
          <a:cs typeface="Osaka" charset="0"/>
        </a:defRPr>
      </a:lvl8pPr>
      <a:lvl9pPr marL="1828800" algn="ctr" rtl="0" fontAlgn="base">
        <a:spcBef>
          <a:spcPct val="0"/>
        </a:spcBef>
        <a:spcAft>
          <a:spcPct val="0"/>
        </a:spcAft>
        <a:defRPr sz="4400">
          <a:solidFill>
            <a:schemeClr val="tx2"/>
          </a:solidFill>
          <a:latin typeface="Arial" charset="0"/>
          <a:ea typeface="Osaka" charset="0"/>
          <a:cs typeface="Osaka"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cs typeface="+mn-cs"/>
        </a:defRPr>
      </a:lvl2pPr>
      <a:lvl3pPr marL="1143000" indent="-228600" algn="l" rtl="0" fontAlgn="base">
        <a:spcBef>
          <a:spcPct val="20000"/>
        </a:spcBef>
        <a:spcAft>
          <a:spcPct val="0"/>
        </a:spcAft>
        <a:buChar char="•"/>
        <a:defRPr sz="2400">
          <a:solidFill>
            <a:schemeClr val="tx1"/>
          </a:solidFill>
          <a:latin typeface="+mn-lt"/>
          <a:ea typeface="+mn-ea"/>
          <a:cs typeface="+mn-cs"/>
        </a:defRPr>
      </a:lvl3pPr>
      <a:lvl4pPr marL="1600200" indent="-228600" algn="l" rtl="0" fontAlgn="base">
        <a:spcBef>
          <a:spcPct val="20000"/>
        </a:spcBef>
        <a:spcAft>
          <a:spcPct val="0"/>
        </a:spcAft>
        <a:buChar char="–"/>
        <a:defRPr sz="2000">
          <a:solidFill>
            <a:schemeClr val="tx1"/>
          </a:solidFill>
          <a:latin typeface="+mn-lt"/>
          <a:ea typeface="+mn-ea"/>
          <a:cs typeface="+mn-cs"/>
        </a:defRPr>
      </a:lvl4pPr>
      <a:lvl5pPr marL="2057400" indent="-228600" algn="l" rtl="0" fontAlgn="base">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4" Type="http://schemas.openxmlformats.org/officeDocument/2006/relationships/slide" Target="slide14.xml"/><Relationship Id="rId5" Type="http://schemas.openxmlformats.org/officeDocument/2006/relationships/slide" Target="slide13.xml"/><Relationship Id="rId6" Type="http://schemas.openxmlformats.org/officeDocument/2006/relationships/slide" Target="slide15.xml"/><Relationship Id="rId7" Type="http://schemas.openxmlformats.org/officeDocument/2006/relationships/image" Target="../media/image1.png"/><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slide" Target="slide11.xm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slide" Target="slide11.xm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slide" Target="slide11.xm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slide" Target="slide18.xml"/><Relationship Id="rId4" Type="http://schemas.openxmlformats.org/officeDocument/2006/relationships/slide" Target="slide20.xml"/><Relationship Id="rId5" Type="http://schemas.openxmlformats.org/officeDocument/2006/relationships/slide" Target="slide19.xml"/><Relationship Id="rId6" Type="http://schemas.openxmlformats.org/officeDocument/2006/relationships/slide" Target="slide21.xml"/><Relationship Id="rId7" Type="http://schemas.openxmlformats.org/officeDocument/2006/relationships/image" Target="../media/image1.png"/><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slide" Target="slide17.xm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slide" Target="slide17.xm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slide" Target="slide17.xm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slide" Target="slide24.xml"/><Relationship Id="rId4" Type="http://schemas.openxmlformats.org/officeDocument/2006/relationships/slide" Target="slide26.xml"/><Relationship Id="rId5" Type="http://schemas.openxmlformats.org/officeDocument/2006/relationships/slide" Target="slide25.xml"/><Relationship Id="rId6" Type="http://schemas.openxmlformats.org/officeDocument/2006/relationships/slide" Target="slide27.xml"/><Relationship Id="rId7" Type="http://schemas.openxmlformats.org/officeDocument/2006/relationships/image" Target="../media/image1.png"/><Relationship Id="rId1" Type="http://schemas.openxmlformats.org/officeDocument/2006/relationships/slideLayout" Target="../slideLayouts/slideLayout6.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3" Type="http://schemas.openxmlformats.org/officeDocument/2006/relationships/slide" Target="slide23.xm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3" Type="http://schemas.openxmlformats.org/officeDocument/2006/relationships/slide" Target="slide23.xm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slide" Target="slide23.xm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slide" Target="slide30.xml"/><Relationship Id="rId4" Type="http://schemas.openxmlformats.org/officeDocument/2006/relationships/slide" Target="slide32.xml"/><Relationship Id="rId5" Type="http://schemas.openxmlformats.org/officeDocument/2006/relationships/slide" Target="slide31.xml"/><Relationship Id="rId6" Type="http://schemas.openxmlformats.org/officeDocument/2006/relationships/slide" Target="slide33.xml"/><Relationship Id="rId7" Type="http://schemas.openxmlformats.org/officeDocument/2006/relationships/image" Target="../media/image1.png"/><Relationship Id="rId1" Type="http://schemas.openxmlformats.org/officeDocument/2006/relationships/slideLayout" Target="../slideLayouts/slideLayout6.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slide" Target="slide29.xm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3" Type="http://schemas.openxmlformats.org/officeDocument/2006/relationships/slide" Target="slide29.xm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3" Type="http://schemas.openxmlformats.org/officeDocument/2006/relationships/slide" Target="slide29.xm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image" Target="../media/image1.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4.xml"/><Relationship Id="rId3" Type="http://schemas.openxmlformats.org/officeDocument/2006/relationships/image" Target="../media/image1.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5" Type="http://schemas.openxmlformats.org/officeDocument/2006/relationships/image" Target="../media/image3.jpeg"/><Relationship Id="rId6" Type="http://schemas.openxmlformats.org/officeDocument/2006/relationships/image" Target="../media/image4.jpeg"/><Relationship Id="rId7" Type="http://schemas.openxmlformats.org/officeDocument/2006/relationships/image" Target="../media/image5.jpeg"/><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4" Type="http://schemas.openxmlformats.org/officeDocument/2006/relationships/slide" Target="slide8.xml"/><Relationship Id="rId5" Type="http://schemas.openxmlformats.org/officeDocument/2006/relationships/slide" Target="slide7.xml"/><Relationship Id="rId6" Type="http://schemas.openxmlformats.org/officeDocument/2006/relationships/slide" Target="slide9.xml"/><Relationship Id="rId7" Type="http://schemas.openxmlformats.org/officeDocument/2006/relationships/image" Target="../media/image1.png"/><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 Target="slide5.xm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 Target="slide5.xm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 Target="slide5.xm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371600" y="3886200"/>
            <a:ext cx="6400800" cy="1219200"/>
          </a:xfrm>
        </p:spPr>
        <p:txBody>
          <a:bodyPr/>
          <a:lstStyle/>
          <a:p>
            <a:r>
              <a:rPr lang="en-US" sz="3600"/>
              <a:t>Who Will Pay for This?</a:t>
            </a:r>
          </a:p>
        </p:txBody>
      </p:sp>
      <p:sp>
        <p:nvSpPr>
          <p:cNvPr id="2053" name="Rectangle 5"/>
          <p:cNvSpPr>
            <a:spLocks noGrp="1" noChangeArrowheads="1"/>
          </p:cNvSpPr>
          <p:nvPr>
            <p:ph type="ctrTitle"/>
          </p:nvPr>
        </p:nvSpPr>
        <p:spPr>
          <a:xfrm>
            <a:off x="457200" y="1371600"/>
            <a:ext cx="8075613" cy="2133600"/>
          </a:xfrm>
          <a:noFill/>
          <a:ln/>
          <a:extLst>
            <a:ext uri="{AF507438-7753-43e0-B8FC-AC1667EBCBE1}">
              <a14:hiddenEffects xmlns:a14="http://schemas.microsoft.com/office/drawing/2010/main">
                <a:effectLst>
                  <a:outerShdw blurRad="63500" dist="107763" dir="18900000" algn="ctr" rotWithShape="0">
                    <a:schemeClr val="bg2">
                      <a:alpha val="74998"/>
                    </a:schemeClr>
                  </a:outerShdw>
                </a:effectLst>
              </a14:hiddenEffects>
            </a:ext>
          </a:extLst>
        </p:spPr>
        <p:txBody>
          <a:bodyPr/>
          <a:lstStyle/>
          <a:p>
            <a:r>
              <a:rPr lang="en-US">
                <a:solidFill>
                  <a:srgbClr val="CC0000"/>
                </a:solidFill>
                <a:latin typeface="Arial Black" charset="0"/>
              </a:rPr>
              <a:t>ASSISTIVE </a:t>
            </a:r>
            <a:br>
              <a:rPr lang="en-US">
                <a:solidFill>
                  <a:srgbClr val="CC0000"/>
                </a:solidFill>
                <a:latin typeface="Arial Black" charset="0"/>
              </a:rPr>
            </a:br>
            <a:r>
              <a:rPr lang="en-US">
                <a:solidFill>
                  <a:srgbClr val="CC0000"/>
                </a:solidFill>
                <a:latin typeface="Arial Black" charset="0"/>
              </a:rPr>
              <a:t>TECHNOLOGY</a:t>
            </a:r>
            <a:br>
              <a:rPr lang="en-US">
                <a:solidFill>
                  <a:srgbClr val="CC0000"/>
                </a:solidFill>
                <a:latin typeface="Arial Black" charset="0"/>
              </a:rPr>
            </a:br>
            <a:r>
              <a:rPr lang="en-US">
                <a:solidFill>
                  <a:srgbClr val="CC0000"/>
                </a:solidFill>
                <a:latin typeface="Arial Black" charset="0"/>
              </a:rPr>
              <a:t>FUNDING</a:t>
            </a:r>
            <a:endParaRPr lang="en-US">
              <a:solidFill>
                <a:srgbClr val="CC0000"/>
              </a:solidFill>
            </a:endParaRPr>
          </a:p>
        </p:txBody>
      </p:sp>
      <p:sp>
        <p:nvSpPr>
          <p:cNvPr id="2054" name="Line 6"/>
          <p:cNvSpPr>
            <a:spLocks noChangeShapeType="1"/>
          </p:cNvSpPr>
          <p:nvPr/>
        </p:nvSpPr>
        <p:spPr bwMode="auto">
          <a:xfrm>
            <a:off x="1219200" y="3657600"/>
            <a:ext cx="6781800" cy="0"/>
          </a:xfrm>
          <a:prstGeom prst="line">
            <a:avLst/>
          </a:prstGeom>
          <a:noFill/>
          <a:ln w="76200" cmpd="tri">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pic>
        <p:nvPicPr>
          <p:cNvPr id="205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Scenario 2:  Solutions</a:t>
            </a:r>
          </a:p>
        </p:txBody>
      </p:sp>
      <p:sp>
        <p:nvSpPr>
          <p:cNvPr id="31747" name="Rectangle 3"/>
          <p:cNvSpPr>
            <a:spLocks noGrp="1" noChangeArrowheads="1"/>
          </p:cNvSpPr>
          <p:nvPr>
            <p:ph type="body" idx="1"/>
          </p:nvPr>
        </p:nvSpPr>
        <p:spPr/>
        <p:txBody>
          <a:bodyPr/>
          <a:lstStyle/>
          <a:p>
            <a:r>
              <a:rPr lang="en-US" sz="2400"/>
              <a:t>The Educational Audiologist who consults with Sandy</a:t>
            </a:r>
            <a:r>
              <a:rPr lang="ja-JP" altLang="en-US" sz="2400"/>
              <a:t>’</a:t>
            </a:r>
            <a:r>
              <a:rPr lang="en-US" sz="2400"/>
              <a:t>s school has recommended a personal FM system that will hook directly into her hearing aides and let her hear speech through a directional microphone. </a:t>
            </a:r>
          </a:p>
          <a:p>
            <a:r>
              <a:rPr lang="en-US" sz="2400"/>
              <a:t> </a:t>
            </a:r>
            <a:r>
              <a:rPr lang="en-US" sz="2400" i="1"/>
              <a:t>Who will pay for this?</a:t>
            </a:r>
          </a:p>
        </p:txBody>
      </p:sp>
      <p:sp>
        <p:nvSpPr>
          <p:cNvPr id="31749" name="AutoShape 5">
            <a:hlinkClick r:id="" action="ppaction://hlinkshowjump?jump=nextslide" highlightClick="1"/>
          </p:cNvPr>
          <p:cNvSpPr>
            <a:spLocks noChangeArrowheads="1"/>
          </p:cNvSpPr>
          <p:nvPr/>
        </p:nvSpPr>
        <p:spPr bwMode="auto">
          <a:xfrm>
            <a:off x="6324600" y="5791200"/>
            <a:ext cx="1828800" cy="838200"/>
          </a:xfrm>
          <a:prstGeom prst="actionButtonForwardNex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1751" name="Text Box 7"/>
          <p:cNvSpPr txBox="1">
            <a:spLocks noChangeArrowheads="1"/>
          </p:cNvSpPr>
          <p:nvPr/>
        </p:nvSpPr>
        <p:spPr bwMode="auto">
          <a:xfrm>
            <a:off x="457200" y="61722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Sandy</a:t>
            </a:r>
            <a:endParaRPr lang="en-US"/>
          </a:p>
        </p:txBody>
      </p:sp>
      <p:pic>
        <p:nvPicPr>
          <p:cNvPr id="3175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Who will pay for this?</a:t>
            </a:r>
          </a:p>
        </p:txBody>
      </p:sp>
      <p:sp>
        <p:nvSpPr>
          <p:cNvPr id="11267" name="AutoShape 3">
            <a:hlinkClick r:id="rId3" action="ppaction://hlinksldjump" highlightClick="1"/>
          </p:cNvPr>
          <p:cNvSpPr>
            <a:spLocks noChangeArrowheads="1"/>
          </p:cNvSpPr>
          <p:nvPr/>
        </p:nvSpPr>
        <p:spPr bwMode="auto">
          <a:xfrm>
            <a:off x="1219200" y="1676400"/>
            <a:ext cx="3733800" cy="1143000"/>
          </a:xfrm>
          <a:prstGeom prst="actionButtonBlank">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a:p>
        </p:txBody>
      </p:sp>
      <p:sp>
        <p:nvSpPr>
          <p:cNvPr id="11268" name="AutoShape 4">
            <a:hlinkClick r:id="rId4" action="ppaction://hlinksldjump" highlightClick="1"/>
          </p:cNvPr>
          <p:cNvSpPr>
            <a:spLocks noChangeArrowheads="1"/>
          </p:cNvSpPr>
          <p:nvPr/>
        </p:nvSpPr>
        <p:spPr bwMode="auto">
          <a:xfrm>
            <a:off x="1295400" y="4648200"/>
            <a:ext cx="3733800" cy="1143000"/>
          </a:xfrm>
          <a:prstGeom prst="actionButtonBlank">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The School District</a:t>
            </a:r>
          </a:p>
        </p:txBody>
      </p:sp>
      <p:sp>
        <p:nvSpPr>
          <p:cNvPr id="11269" name="AutoShape 5">
            <a:hlinkClick r:id="rId5" action="ppaction://hlinksldjump" highlightClick="1"/>
          </p:cNvPr>
          <p:cNvSpPr>
            <a:spLocks noChangeArrowheads="1"/>
          </p:cNvSpPr>
          <p:nvPr/>
        </p:nvSpPr>
        <p:spPr bwMode="auto">
          <a:xfrm>
            <a:off x="1219200" y="3124200"/>
            <a:ext cx="3733800" cy="1143000"/>
          </a:xfrm>
          <a:prstGeom prst="actionButtonBlank">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Bureau for Children with </a:t>
            </a:r>
          </a:p>
          <a:p>
            <a:pPr algn="ctr"/>
            <a:r>
              <a:rPr lang="en-US"/>
              <a:t>Medical Handicaps (BCMH)</a:t>
            </a:r>
          </a:p>
        </p:txBody>
      </p:sp>
      <p:sp>
        <p:nvSpPr>
          <p:cNvPr id="11271" name="Text Box 7"/>
          <p:cNvSpPr txBox="1">
            <a:spLocks noChangeArrowheads="1"/>
          </p:cNvSpPr>
          <p:nvPr/>
        </p:nvSpPr>
        <p:spPr bwMode="auto">
          <a:xfrm>
            <a:off x="2286000" y="2057400"/>
            <a:ext cx="1631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t>The Parents</a:t>
            </a:r>
          </a:p>
        </p:txBody>
      </p:sp>
      <p:sp>
        <p:nvSpPr>
          <p:cNvPr id="11276" name="AutoShape 12">
            <a:hlinkClick r:id="rId6" action="ppaction://hlinksldjump"/>
          </p:cNvPr>
          <p:cNvSpPr>
            <a:spLocks noChangeArrowheads="1"/>
          </p:cNvSpPr>
          <p:nvPr/>
        </p:nvSpPr>
        <p:spPr bwMode="auto">
          <a:xfrm>
            <a:off x="6324600" y="5181600"/>
            <a:ext cx="2057400" cy="1066800"/>
          </a:xfrm>
          <a:prstGeom prst="rightArrow">
            <a:avLst>
              <a:gd name="adj1" fmla="val 50000"/>
              <a:gd name="adj2" fmla="val 48214"/>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Next Scenario</a:t>
            </a:r>
          </a:p>
        </p:txBody>
      </p:sp>
      <p:sp>
        <p:nvSpPr>
          <p:cNvPr id="11277" name="Text Box 13"/>
          <p:cNvSpPr txBox="1">
            <a:spLocks noChangeArrowheads="1"/>
          </p:cNvSpPr>
          <p:nvPr/>
        </p:nvSpPr>
        <p:spPr bwMode="auto">
          <a:xfrm>
            <a:off x="457200" y="61722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Sandy</a:t>
            </a:r>
            <a:endParaRPr lang="en-US"/>
          </a:p>
        </p:txBody>
      </p:sp>
      <p:pic>
        <p:nvPicPr>
          <p:cNvPr id="11278" name="Picture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Parents</a:t>
            </a:r>
          </a:p>
        </p:txBody>
      </p:sp>
      <p:sp>
        <p:nvSpPr>
          <p:cNvPr id="12291" name="Rectangle 3"/>
          <p:cNvSpPr>
            <a:spLocks noGrp="1" noChangeArrowheads="1"/>
          </p:cNvSpPr>
          <p:nvPr>
            <p:ph type="body" idx="1"/>
          </p:nvPr>
        </p:nvSpPr>
        <p:spPr/>
        <p:txBody>
          <a:bodyPr/>
          <a:lstStyle/>
          <a:p>
            <a:r>
              <a:rPr lang="en-US" sz="2800"/>
              <a:t>Although the parents provided for the personal hearing aids for Sandy, IDEA says that parents can not be required to pay for assistive technologies, such as an FM system which is necessary for Sandy to participate in the general education curriculum.  </a:t>
            </a:r>
            <a:endParaRPr lang="en-US"/>
          </a:p>
        </p:txBody>
      </p:sp>
      <p:sp>
        <p:nvSpPr>
          <p:cNvPr id="12293" name="AutoShape 5">
            <a:hlinkClick r:id="rId3" action="ppaction://hlinksldjump"/>
          </p:cNvPr>
          <p:cNvSpPr>
            <a:spLocks noChangeArrowheads="1"/>
          </p:cNvSpPr>
          <p:nvPr/>
        </p:nvSpPr>
        <p:spPr bwMode="auto">
          <a:xfrm>
            <a:off x="6934200" y="5334000"/>
            <a:ext cx="1600200" cy="1066800"/>
          </a:xfrm>
          <a:prstGeom prst="leftArrow">
            <a:avLst>
              <a:gd name="adj1" fmla="val 50000"/>
              <a:gd name="adj2" fmla="val 3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Back</a:t>
            </a:r>
          </a:p>
        </p:txBody>
      </p:sp>
      <p:sp>
        <p:nvSpPr>
          <p:cNvPr id="12294" name="Text Box 6"/>
          <p:cNvSpPr txBox="1">
            <a:spLocks noChangeArrowheads="1"/>
          </p:cNvSpPr>
          <p:nvPr/>
        </p:nvSpPr>
        <p:spPr bwMode="auto">
          <a:xfrm>
            <a:off x="457200" y="61722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Sandy</a:t>
            </a:r>
            <a:endParaRPr lang="en-US"/>
          </a:p>
        </p:txBody>
      </p:sp>
      <p:pic>
        <p:nvPicPr>
          <p:cNvPr id="1229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838200" y="304800"/>
            <a:ext cx="7924800" cy="1371600"/>
          </a:xfrm>
        </p:spPr>
        <p:txBody>
          <a:bodyPr/>
          <a:lstStyle/>
          <a:p>
            <a:r>
              <a:rPr lang="en-US">
                <a:solidFill>
                  <a:schemeClr val="tx1"/>
                </a:solidFill>
              </a:rPr>
              <a:t>Bureau for Children with </a:t>
            </a:r>
            <a:br>
              <a:rPr lang="en-US">
                <a:solidFill>
                  <a:schemeClr val="tx1"/>
                </a:solidFill>
              </a:rPr>
            </a:br>
            <a:r>
              <a:rPr lang="en-US">
                <a:solidFill>
                  <a:schemeClr val="tx1"/>
                </a:solidFill>
              </a:rPr>
              <a:t>Medical Handicaps (BCMH)</a:t>
            </a:r>
            <a:endParaRPr lang="en-US" sz="2400">
              <a:solidFill>
                <a:schemeClr val="tx1"/>
              </a:solidFill>
              <a:latin typeface="Times" charset="0"/>
            </a:endParaRPr>
          </a:p>
        </p:txBody>
      </p:sp>
      <p:sp>
        <p:nvSpPr>
          <p:cNvPr id="13315" name="Rectangle 3"/>
          <p:cNvSpPr>
            <a:spLocks noGrp="1" noChangeArrowheads="1"/>
          </p:cNvSpPr>
          <p:nvPr>
            <p:ph type="body" idx="1"/>
          </p:nvPr>
        </p:nvSpPr>
        <p:spPr>
          <a:xfrm>
            <a:off x="685800" y="1981200"/>
            <a:ext cx="8077200" cy="4114800"/>
          </a:xfrm>
        </p:spPr>
        <p:txBody>
          <a:bodyPr/>
          <a:lstStyle/>
          <a:p>
            <a:r>
              <a:rPr lang="en-US" sz="2800"/>
              <a:t>In some instances, BCMH may pay for some assistive technologies.  However, the student must qualify under BCMH eligibility criteria.  They are often considered a </a:t>
            </a:r>
            <a:r>
              <a:rPr lang="ja-JP" altLang="en-US" sz="2800"/>
              <a:t>“</a:t>
            </a:r>
            <a:r>
              <a:rPr lang="en-US" sz="2800"/>
              <a:t>payer of last resort.</a:t>
            </a:r>
            <a:r>
              <a:rPr lang="ja-JP" altLang="en-US" sz="2800"/>
              <a:t>”</a:t>
            </a:r>
            <a:r>
              <a:rPr lang="en-US" sz="2800"/>
              <a:t>  In the case of Sandy, the school district would have responsibility before BCMH.</a:t>
            </a:r>
          </a:p>
          <a:p>
            <a:r>
              <a:rPr lang="en-US" sz="2800"/>
              <a:t>It may be worth a call to BCHM to check on funding possibilities.</a:t>
            </a:r>
          </a:p>
        </p:txBody>
      </p:sp>
      <p:sp>
        <p:nvSpPr>
          <p:cNvPr id="13317" name="AutoShape 5">
            <a:hlinkClick r:id="rId3" action="ppaction://hlinksldjump"/>
          </p:cNvPr>
          <p:cNvSpPr>
            <a:spLocks noChangeArrowheads="1"/>
          </p:cNvSpPr>
          <p:nvPr/>
        </p:nvSpPr>
        <p:spPr bwMode="auto">
          <a:xfrm>
            <a:off x="6934200" y="5334000"/>
            <a:ext cx="1600200" cy="1066800"/>
          </a:xfrm>
          <a:prstGeom prst="leftArrow">
            <a:avLst>
              <a:gd name="adj1" fmla="val 50000"/>
              <a:gd name="adj2" fmla="val 3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Back</a:t>
            </a:r>
          </a:p>
        </p:txBody>
      </p:sp>
      <p:sp>
        <p:nvSpPr>
          <p:cNvPr id="13318" name="Text Box 6"/>
          <p:cNvSpPr txBox="1">
            <a:spLocks noChangeArrowheads="1"/>
          </p:cNvSpPr>
          <p:nvPr/>
        </p:nvSpPr>
        <p:spPr bwMode="auto">
          <a:xfrm>
            <a:off x="457200" y="61722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1600">
                <a:cs typeface="ＭＳ Ｐゴシック" charset="0"/>
              </a:rPr>
              <a:t>Sandy</a:t>
            </a:r>
            <a:endParaRPr lang="en-US">
              <a:cs typeface="ＭＳ Ｐゴシック" charset="0"/>
            </a:endParaRPr>
          </a:p>
        </p:txBody>
      </p:sp>
      <p:pic>
        <p:nvPicPr>
          <p:cNvPr id="13319"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The School District</a:t>
            </a:r>
          </a:p>
        </p:txBody>
      </p:sp>
      <p:sp>
        <p:nvSpPr>
          <p:cNvPr id="14339" name="Rectangle 3"/>
          <p:cNvSpPr>
            <a:spLocks noGrp="1" noChangeArrowheads="1"/>
          </p:cNvSpPr>
          <p:nvPr>
            <p:ph type="body" idx="1"/>
          </p:nvPr>
        </p:nvSpPr>
        <p:spPr/>
        <p:txBody>
          <a:bodyPr/>
          <a:lstStyle/>
          <a:p>
            <a:r>
              <a:rPr lang="en-US" sz="2800"/>
              <a:t>Because Sandy needs the FM system in order to achieve in the general education curriculum, the school district does have responsibility to provide the equipment based on IDEA mandates.</a:t>
            </a:r>
          </a:p>
        </p:txBody>
      </p:sp>
      <p:sp>
        <p:nvSpPr>
          <p:cNvPr id="14341" name="AutoShape 5">
            <a:hlinkClick r:id="rId3" action="ppaction://hlinksldjump"/>
          </p:cNvPr>
          <p:cNvSpPr>
            <a:spLocks noChangeArrowheads="1"/>
          </p:cNvSpPr>
          <p:nvPr/>
        </p:nvSpPr>
        <p:spPr bwMode="auto">
          <a:xfrm>
            <a:off x="6934200" y="5334000"/>
            <a:ext cx="1600200" cy="1066800"/>
          </a:xfrm>
          <a:prstGeom prst="leftArrow">
            <a:avLst>
              <a:gd name="adj1" fmla="val 50000"/>
              <a:gd name="adj2" fmla="val 3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Back</a:t>
            </a:r>
          </a:p>
        </p:txBody>
      </p:sp>
      <p:sp>
        <p:nvSpPr>
          <p:cNvPr id="14342" name="Text Box 6"/>
          <p:cNvSpPr txBox="1">
            <a:spLocks noChangeArrowheads="1"/>
          </p:cNvSpPr>
          <p:nvPr/>
        </p:nvSpPr>
        <p:spPr bwMode="auto">
          <a:xfrm>
            <a:off x="457200" y="61722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1600">
                <a:cs typeface="ＭＳ Ｐゴシック" charset="0"/>
              </a:rPr>
              <a:t>Sandy</a:t>
            </a:r>
            <a:endParaRPr lang="en-US">
              <a:cs typeface="ＭＳ Ｐゴシック" charset="0"/>
            </a:endParaRPr>
          </a:p>
        </p:txBody>
      </p:sp>
      <p:pic>
        <p:nvPicPr>
          <p:cNvPr id="14343"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Scenario 3 </a:t>
            </a:r>
          </a:p>
        </p:txBody>
      </p:sp>
      <p:sp>
        <p:nvSpPr>
          <p:cNvPr id="15363" name="Rectangle 3"/>
          <p:cNvSpPr>
            <a:spLocks noGrp="1" noChangeArrowheads="1"/>
          </p:cNvSpPr>
          <p:nvPr>
            <p:ph type="body" idx="1"/>
          </p:nvPr>
        </p:nvSpPr>
        <p:spPr/>
        <p:txBody>
          <a:bodyPr/>
          <a:lstStyle/>
          <a:p>
            <a:r>
              <a:rPr lang="en-US" sz="2400"/>
              <a:t>Kip is in 6th grade and has a learning disability.  His Spelling ability is significantly affected by this learning disability, yet when he uses the Co:Writer word prediction program in his Resource Room, he is able to compose grade expected written reports without spelling errors.  Although this works well at school, he is not able to finish his reports at home without help since the home computer does not have the word prediction software.</a:t>
            </a:r>
          </a:p>
        </p:txBody>
      </p:sp>
      <p:sp>
        <p:nvSpPr>
          <p:cNvPr id="15364" name="Text Box 4"/>
          <p:cNvSpPr txBox="1">
            <a:spLocks noChangeArrowheads="1"/>
          </p:cNvSpPr>
          <p:nvPr/>
        </p:nvSpPr>
        <p:spPr bwMode="auto">
          <a:xfrm>
            <a:off x="457200" y="60960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Kip</a:t>
            </a:r>
            <a:endParaRPr lang="en-US"/>
          </a:p>
        </p:txBody>
      </p:sp>
      <p:sp>
        <p:nvSpPr>
          <p:cNvPr id="15365" name="AutoShape 5">
            <a:hlinkClick r:id="" action="ppaction://hlinkshowjump?jump=nextslide" highlightClick="1"/>
          </p:cNvPr>
          <p:cNvSpPr>
            <a:spLocks noChangeArrowheads="1"/>
          </p:cNvSpPr>
          <p:nvPr/>
        </p:nvSpPr>
        <p:spPr bwMode="auto">
          <a:xfrm>
            <a:off x="6324600" y="5791200"/>
            <a:ext cx="1828800" cy="838200"/>
          </a:xfrm>
          <a:prstGeom prst="actionButtonForwardNex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1536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Scenario 3:  Solutions</a:t>
            </a:r>
          </a:p>
        </p:txBody>
      </p:sp>
      <p:sp>
        <p:nvSpPr>
          <p:cNvPr id="32771" name="Rectangle 3"/>
          <p:cNvSpPr>
            <a:spLocks noGrp="1" noChangeArrowheads="1"/>
          </p:cNvSpPr>
          <p:nvPr>
            <p:ph type="body" idx="1"/>
          </p:nvPr>
        </p:nvSpPr>
        <p:spPr/>
        <p:txBody>
          <a:bodyPr/>
          <a:lstStyle/>
          <a:p>
            <a:r>
              <a:rPr lang="en-US" sz="2400"/>
              <a:t>During a recent IEP meeting, Kip</a:t>
            </a:r>
            <a:r>
              <a:rPr lang="ja-JP" altLang="en-US" sz="2400"/>
              <a:t>’</a:t>
            </a:r>
            <a:r>
              <a:rPr lang="en-US" sz="2400"/>
              <a:t>s mother asked about getting the Co:Writer program for their home computer since this would enable him to write reports without her help.  Everyone on the team agreed that this would be a good idea.</a:t>
            </a:r>
          </a:p>
          <a:p>
            <a:r>
              <a:rPr lang="en-US" sz="2400" i="1"/>
              <a:t>Who will pay for this?</a:t>
            </a:r>
          </a:p>
        </p:txBody>
      </p:sp>
      <p:sp>
        <p:nvSpPr>
          <p:cNvPr id="32773" name="AutoShape 5">
            <a:hlinkClick r:id="" action="ppaction://hlinkshowjump?jump=nextslide" highlightClick="1"/>
          </p:cNvPr>
          <p:cNvSpPr>
            <a:spLocks noChangeArrowheads="1"/>
          </p:cNvSpPr>
          <p:nvPr/>
        </p:nvSpPr>
        <p:spPr bwMode="auto">
          <a:xfrm>
            <a:off x="6324600" y="5791200"/>
            <a:ext cx="1828800" cy="838200"/>
          </a:xfrm>
          <a:prstGeom prst="actionButtonForwardNex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2774" name="Text Box 6"/>
          <p:cNvSpPr txBox="1">
            <a:spLocks noChangeArrowheads="1"/>
          </p:cNvSpPr>
          <p:nvPr/>
        </p:nvSpPr>
        <p:spPr bwMode="auto">
          <a:xfrm>
            <a:off x="457200" y="60960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Kip</a:t>
            </a:r>
            <a:endParaRPr lang="en-US"/>
          </a:p>
        </p:txBody>
      </p:sp>
      <p:pic>
        <p:nvPicPr>
          <p:cNvPr id="3277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Who will pay for this?</a:t>
            </a:r>
          </a:p>
        </p:txBody>
      </p:sp>
      <p:sp>
        <p:nvSpPr>
          <p:cNvPr id="16387" name="AutoShape 3">
            <a:hlinkClick r:id="rId3" action="ppaction://hlinksldjump" highlightClick="1"/>
          </p:cNvPr>
          <p:cNvSpPr>
            <a:spLocks noChangeArrowheads="1"/>
          </p:cNvSpPr>
          <p:nvPr/>
        </p:nvSpPr>
        <p:spPr bwMode="auto">
          <a:xfrm>
            <a:off x="1219200" y="1676400"/>
            <a:ext cx="3733800" cy="1143000"/>
          </a:xfrm>
          <a:prstGeom prst="actionButtonBlank">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a:p>
        </p:txBody>
      </p:sp>
      <p:sp>
        <p:nvSpPr>
          <p:cNvPr id="16388" name="AutoShape 4">
            <a:hlinkClick r:id="rId4" action="ppaction://hlinksldjump" highlightClick="1"/>
          </p:cNvPr>
          <p:cNvSpPr>
            <a:spLocks noChangeArrowheads="1"/>
          </p:cNvSpPr>
          <p:nvPr/>
        </p:nvSpPr>
        <p:spPr bwMode="auto">
          <a:xfrm>
            <a:off x="1295400" y="4648200"/>
            <a:ext cx="3733800" cy="1143000"/>
          </a:xfrm>
          <a:prstGeom prst="actionButtonBlank">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Parents</a:t>
            </a:r>
          </a:p>
        </p:txBody>
      </p:sp>
      <p:sp>
        <p:nvSpPr>
          <p:cNvPr id="16389" name="AutoShape 5">
            <a:hlinkClick r:id="rId5" action="ppaction://hlinksldjump" highlightClick="1"/>
          </p:cNvPr>
          <p:cNvSpPr>
            <a:spLocks noChangeArrowheads="1"/>
          </p:cNvSpPr>
          <p:nvPr/>
        </p:nvSpPr>
        <p:spPr bwMode="auto">
          <a:xfrm>
            <a:off x="1219200" y="3124200"/>
            <a:ext cx="3733800" cy="1143000"/>
          </a:xfrm>
          <a:prstGeom prst="actionButtonBlank">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Personal Health Insurance</a:t>
            </a:r>
          </a:p>
        </p:txBody>
      </p:sp>
      <p:sp>
        <p:nvSpPr>
          <p:cNvPr id="16391" name="Text Box 7"/>
          <p:cNvSpPr txBox="1">
            <a:spLocks noChangeArrowheads="1"/>
          </p:cNvSpPr>
          <p:nvPr/>
        </p:nvSpPr>
        <p:spPr bwMode="auto">
          <a:xfrm>
            <a:off x="1660525" y="1889125"/>
            <a:ext cx="2571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t>The School District</a:t>
            </a:r>
          </a:p>
        </p:txBody>
      </p:sp>
      <p:sp>
        <p:nvSpPr>
          <p:cNvPr id="16394" name="AutoShape 10">
            <a:hlinkClick r:id="rId6" action="ppaction://hlinksldjump"/>
          </p:cNvPr>
          <p:cNvSpPr>
            <a:spLocks noChangeArrowheads="1"/>
          </p:cNvSpPr>
          <p:nvPr/>
        </p:nvSpPr>
        <p:spPr bwMode="auto">
          <a:xfrm>
            <a:off x="6324600" y="5181600"/>
            <a:ext cx="2057400" cy="1066800"/>
          </a:xfrm>
          <a:prstGeom prst="rightArrow">
            <a:avLst>
              <a:gd name="adj1" fmla="val 50000"/>
              <a:gd name="adj2" fmla="val 48214"/>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Next Scenario</a:t>
            </a:r>
          </a:p>
        </p:txBody>
      </p:sp>
      <p:sp>
        <p:nvSpPr>
          <p:cNvPr id="16395" name="Text Box 11"/>
          <p:cNvSpPr txBox="1">
            <a:spLocks noChangeArrowheads="1"/>
          </p:cNvSpPr>
          <p:nvPr/>
        </p:nvSpPr>
        <p:spPr bwMode="auto">
          <a:xfrm>
            <a:off x="457200" y="60960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Kip</a:t>
            </a:r>
            <a:endParaRPr lang="en-US"/>
          </a:p>
        </p:txBody>
      </p:sp>
      <p:pic>
        <p:nvPicPr>
          <p:cNvPr id="16396" name="Picture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The School District</a:t>
            </a:r>
          </a:p>
        </p:txBody>
      </p:sp>
      <p:sp>
        <p:nvSpPr>
          <p:cNvPr id="17411" name="Rectangle 3"/>
          <p:cNvSpPr>
            <a:spLocks noGrp="1" noChangeArrowheads="1"/>
          </p:cNvSpPr>
          <p:nvPr>
            <p:ph type="body" idx="1"/>
          </p:nvPr>
        </p:nvSpPr>
        <p:spPr/>
        <p:txBody>
          <a:bodyPr/>
          <a:lstStyle/>
          <a:p>
            <a:r>
              <a:rPr lang="en-US" sz="2800"/>
              <a:t>If a student requires the assistive technology at home as well as at school,  IDEA mandates that the school district provide this. </a:t>
            </a:r>
          </a:p>
          <a:p>
            <a:r>
              <a:rPr lang="en-US" sz="2800"/>
              <a:t>The school district may ask the parents if they want to purchase this for home, but they can not require the parents to do so.  </a:t>
            </a:r>
          </a:p>
        </p:txBody>
      </p:sp>
      <p:sp>
        <p:nvSpPr>
          <p:cNvPr id="17413" name="AutoShape 5">
            <a:hlinkClick r:id="rId3" action="ppaction://hlinksldjump"/>
          </p:cNvPr>
          <p:cNvSpPr>
            <a:spLocks noChangeArrowheads="1"/>
          </p:cNvSpPr>
          <p:nvPr/>
        </p:nvSpPr>
        <p:spPr bwMode="auto">
          <a:xfrm>
            <a:off x="6934200" y="5334000"/>
            <a:ext cx="1600200" cy="1066800"/>
          </a:xfrm>
          <a:prstGeom prst="leftArrow">
            <a:avLst>
              <a:gd name="adj1" fmla="val 50000"/>
              <a:gd name="adj2" fmla="val 3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Back</a:t>
            </a:r>
          </a:p>
        </p:txBody>
      </p:sp>
      <p:sp>
        <p:nvSpPr>
          <p:cNvPr id="17414" name="Text Box 6"/>
          <p:cNvSpPr txBox="1">
            <a:spLocks noChangeArrowheads="1"/>
          </p:cNvSpPr>
          <p:nvPr/>
        </p:nvSpPr>
        <p:spPr bwMode="auto">
          <a:xfrm>
            <a:off x="457200" y="60960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Kip</a:t>
            </a:r>
            <a:endParaRPr lang="en-US"/>
          </a:p>
        </p:txBody>
      </p:sp>
      <p:pic>
        <p:nvPicPr>
          <p:cNvPr id="1741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990600" y="685800"/>
            <a:ext cx="7772400" cy="1143000"/>
          </a:xfrm>
        </p:spPr>
        <p:txBody>
          <a:bodyPr/>
          <a:lstStyle/>
          <a:p>
            <a:r>
              <a:rPr lang="en-US"/>
              <a:t>Personal Health Insurance</a:t>
            </a:r>
          </a:p>
        </p:txBody>
      </p:sp>
      <p:sp>
        <p:nvSpPr>
          <p:cNvPr id="18435" name="Rectangle 3"/>
          <p:cNvSpPr>
            <a:spLocks noGrp="1" noChangeArrowheads="1"/>
          </p:cNvSpPr>
          <p:nvPr>
            <p:ph type="body" idx="1"/>
          </p:nvPr>
        </p:nvSpPr>
        <p:spPr/>
        <p:txBody>
          <a:bodyPr/>
          <a:lstStyle/>
          <a:p>
            <a:r>
              <a:rPr lang="en-US" sz="2800"/>
              <a:t>Personal Health Insurance covers </a:t>
            </a:r>
            <a:r>
              <a:rPr lang="ja-JP" altLang="en-US" sz="2800"/>
              <a:t>“</a:t>
            </a:r>
            <a:r>
              <a:rPr lang="en-US" sz="2800"/>
              <a:t>medically necessary</a:t>
            </a:r>
            <a:r>
              <a:rPr lang="ja-JP" altLang="en-US" sz="2800"/>
              <a:t>”</a:t>
            </a:r>
            <a:r>
              <a:rPr lang="en-US" sz="2800"/>
              <a:t> items, but the Co:Writer for Kip would be considered </a:t>
            </a:r>
            <a:r>
              <a:rPr lang="ja-JP" altLang="en-US" sz="2800"/>
              <a:t>“</a:t>
            </a:r>
            <a:r>
              <a:rPr lang="en-US" sz="2800"/>
              <a:t>educationally necessary</a:t>
            </a:r>
            <a:r>
              <a:rPr lang="ja-JP" altLang="en-US" sz="2800"/>
              <a:t>”</a:t>
            </a:r>
            <a:r>
              <a:rPr lang="en-US" sz="2800"/>
              <a:t> even though it would be used at home. </a:t>
            </a:r>
          </a:p>
        </p:txBody>
      </p:sp>
      <p:sp>
        <p:nvSpPr>
          <p:cNvPr id="18437" name="AutoShape 5">
            <a:hlinkClick r:id="rId3" action="ppaction://hlinksldjump"/>
          </p:cNvPr>
          <p:cNvSpPr>
            <a:spLocks noChangeArrowheads="1"/>
          </p:cNvSpPr>
          <p:nvPr/>
        </p:nvSpPr>
        <p:spPr bwMode="auto">
          <a:xfrm>
            <a:off x="6934200" y="5334000"/>
            <a:ext cx="1600200" cy="1066800"/>
          </a:xfrm>
          <a:prstGeom prst="leftArrow">
            <a:avLst>
              <a:gd name="adj1" fmla="val 50000"/>
              <a:gd name="adj2" fmla="val 3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Back</a:t>
            </a:r>
          </a:p>
        </p:txBody>
      </p:sp>
      <p:sp>
        <p:nvSpPr>
          <p:cNvPr id="18438" name="Text Box 6"/>
          <p:cNvSpPr txBox="1">
            <a:spLocks noChangeArrowheads="1"/>
          </p:cNvSpPr>
          <p:nvPr/>
        </p:nvSpPr>
        <p:spPr bwMode="auto">
          <a:xfrm>
            <a:off x="457200" y="60960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Kip</a:t>
            </a:r>
            <a:endParaRPr lang="en-US"/>
          </a:p>
        </p:txBody>
      </p:sp>
      <p:pic>
        <p:nvPicPr>
          <p:cNvPr id="18439"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Activity Directions</a:t>
            </a:r>
          </a:p>
        </p:txBody>
      </p:sp>
      <p:sp>
        <p:nvSpPr>
          <p:cNvPr id="6147" name="Rectangle 3"/>
          <p:cNvSpPr>
            <a:spLocks noGrp="1" noChangeArrowheads="1"/>
          </p:cNvSpPr>
          <p:nvPr>
            <p:ph type="body" idx="1"/>
          </p:nvPr>
        </p:nvSpPr>
        <p:spPr>
          <a:xfrm>
            <a:off x="762000" y="1600200"/>
            <a:ext cx="7772400" cy="4114800"/>
          </a:xfrm>
        </p:spPr>
        <p:txBody>
          <a:bodyPr/>
          <a:lstStyle/>
          <a:p>
            <a:r>
              <a:rPr lang="en-US" sz="2800"/>
              <a:t>In this activity, you will be presented with scenarios of individuals who need assistive technology.  After reading the scenario, consider the funding sources that may be available for this individual.  Click on the buttons to review a discussion on funding sources related to the need. In some instances, more than one funding option may be appropriate.</a:t>
            </a:r>
          </a:p>
        </p:txBody>
      </p:sp>
      <p:pic>
        <p:nvPicPr>
          <p:cNvPr id="614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Parents</a:t>
            </a:r>
          </a:p>
        </p:txBody>
      </p:sp>
      <p:sp>
        <p:nvSpPr>
          <p:cNvPr id="19459" name="Rectangle 3"/>
          <p:cNvSpPr>
            <a:spLocks noGrp="1" noChangeArrowheads="1"/>
          </p:cNvSpPr>
          <p:nvPr>
            <p:ph type="body" idx="1"/>
          </p:nvPr>
        </p:nvSpPr>
        <p:spPr>
          <a:xfrm>
            <a:off x="914400" y="1600200"/>
            <a:ext cx="7772400" cy="4114800"/>
          </a:xfrm>
        </p:spPr>
        <p:txBody>
          <a:bodyPr/>
          <a:lstStyle/>
          <a:p>
            <a:r>
              <a:rPr lang="en-US" sz="2800"/>
              <a:t>Parents may choose to purchase this software program for their home computer.  And the school district may offer them any discounts available to the school if they desire.  However, since the IEP team is recommending Co:Writer for home use, then the parents are not required to pay for it.  </a:t>
            </a:r>
            <a:endParaRPr lang="en-US"/>
          </a:p>
        </p:txBody>
      </p:sp>
      <p:sp>
        <p:nvSpPr>
          <p:cNvPr id="19461" name="AutoShape 5">
            <a:hlinkClick r:id="rId3" action="ppaction://hlinksldjump"/>
          </p:cNvPr>
          <p:cNvSpPr>
            <a:spLocks noChangeArrowheads="1"/>
          </p:cNvSpPr>
          <p:nvPr/>
        </p:nvSpPr>
        <p:spPr bwMode="auto">
          <a:xfrm>
            <a:off x="6934200" y="5334000"/>
            <a:ext cx="1600200" cy="1066800"/>
          </a:xfrm>
          <a:prstGeom prst="leftArrow">
            <a:avLst>
              <a:gd name="adj1" fmla="val 50000"/>
              <a:gd name="adj2" fmla="val 3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Back</a:t>
            </a:r>
          </a:p>
        </p:txBody>
      </p:sp>
      <p:sp>
        <p:nvSpPr>
          <p:cNvPr id="19462" name="Text Box 6"/>
          <p:cNvSpPr txBox="1">
            <a:spLocks noChangeArrowheads="1"/>
          </p:cNvSpPr>
          <p:nvPr/>
        </p:nvSpPr>
        <p:spPr bwMode="auto">
          <a:xfrm>
            <a:off x="457200" y="60960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Kip</a:t>
            </a:r>
            <a:endParaRPr lang="en-US"/>
          </a:p>
        </p:txBody>
      </p:sp>
      <p:pic>
        <p:nvPicPr>
          <p:cNvPr id="19463"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Scenario 4 </a:t>
            </a:r>
          </a:p>
        </p:txBody>
      </p:sp>
      <p:sp>
        <p:nvSpPr>
          <p:cNvPr id="20483" name="Rectangle 3"/>
          <p:cNvSpPr>
            <a:spLocks noGrp="1" noChangeArrowheads="1"/>
          </p:cNvSpPr>
          <p:nvPr>
            <p:ph type="body" idx="1"/>
          </p:nvPr>
        </p:nvSpPr>
        <p:spPr/>
        <p:txBody>
          <a:bodyPr/>
          <a:lstStyle/>
          <a:p>
            <a:r>
              <a:rPr lang="en-US" sz="2400"/>
              <a:t>Amy has cerebral palsy and does not have functional speech.  Her educational team has been conducting trial periods with several augmentative communication devices and have determined that the Dynavox is an appropriate assistive technology to enable her to share information and participate in activities within her special education classroom.  </a:t>
            </a:r>
          </a:p>
        </p:txBody>
      </p:sp>
      <p:sp>
        <p:nvSpPr>
          <p:cNvPr id="20484" name="Text Box 4"/>
          <p:cNvSpPr txBox="1">
            <a:spLocks noChangeArrowheads="1"/>
          </p:cNvSpPr>
          <p:nvPr/>
        </p:nvSpPr>
        <p:spPr bwMode="auto">
          <a:xfrm>
            <a:off x="381000" y="61722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Amy</a:t>
            </a:r>
            <a:endParaRPr lang="en-US"/>
          </a:p>
        </p:txBody>
      </p:sp>
      <p:sp>
        <p:nvSpPr>
          <p:cNvPr id="20485" name="AutoShape 5">
            <a:hlinkClick r:id="" action="ppaction://hlinkshowjump?jump=nextslide" highlightClick="1"/>
          </p:cNvPr>
          <p:cNvSpPr>
            <a:spLocks noChangeArrowheads="1"/>
          </p:cNvSpPr>
          <p:nvPr/>
        </p:nvSpPr>
        <p:spPr bwMode="auto">
          <a:xfrm>
            <a:off x="6324600" y="5791200"/>
            <a:ext cx="1828800" cy="838200"/>
          </a:xfrm>
          <a:prstGeom prst="actionButtonForwardNex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2048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Scenario 4:  Solutions</a:t>
            </a:r>
          </a:p>
        </p:txBody>
      </p:sp>
      <p:sp>
        <p:nvSpPr>
          <p:cNvPr id="33795" name="Rectangle 3"/>
          <p:cNvSpPr>
            <a:spLocks noGrp="1" noChangeArrowheads="1"/>
          </p:cNvSpPr>
          <p:nvPr>
            <p:ph type="body" idx="1"/>
          </p:nvPr>
        </p:nvSpPr>
        <p:spPr/>
        <p:txBody>
          <a:bodyPr/>
          <a:lstStyle/>
          <a:p>
            <a:r>
              <a:rPr lang="en-US" sz="2400"/>
              <a:t>Borrowing devices for Amy to use has become difficult, and her educational team have suggested that she should have her own personal Dynavox.  But the school district has limited funds and have suggested that this not be discussed in the IEP meeting since the district would then be responsible to pay for it.  </a:t>
            </a:r>
          </a:p>
          <a:p>
            <a:r>
              <a:rPr lang="en-US" sz="2400" i="1"/>
              <a:t>Who will pay for it?</a:t>
            </a:r>
            <a:endParaRPr lang="en-US" sz="2400"/>
          </a:p>
        </p:txBody>
      </p:sp>
      <p:sp>
        <p:nvSpPr>
          <p:cNvPr id="33797" name="AutoShape 5">
            <a:hlinkClick r:id="" action="ppaction://hlinkshowjump?jump=nextslide" highlightClick="1"/>
          </p:cNvPr>
          <p:cNvSpPr>
            <a:spLocks noChangeArrowheads="1"/>
          </p:cNvSpPr>
          <p:nvPr/>
        </p:nvSpPr>
        <p:spPr bwMode="auto">
          <a:xfrm>
            <a:off x="6324600" y="5791200"/>
            <a:ext cx="1828800" cy="838200"/>
          </a:xfrm>
          <a:prstGeom prst="actionButtonForwardNex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3798" name="Text Box 6"/>
          <p:cNvSpPr txBox="1">
            <a:spLocks noChangeArrowheads="1"/>
          </p:cNvSpPr>
          <p:nvPr/>
        </p:nvSpPr>
        <p:spPr bwMode="auto">
          <a:xfrm>
            <a:off x="381000" y="61722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Amy</a:t>
            </a:r>
            <a:endParaRPr lang="en-US"/>
          </a:p>
        </p:txBody>
      </p:sp>
      <p:pic>
        <p:nvPicPr>
          <p:cNvPr id="3379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Who will pay for this?</a:t>
            </a:r>
          </a:p>
        </p:txBody>
      </p:sp>
      <p:sp>
        <p:nvSpPr>
          <p:cNvPr id="21507" name="AutoShape 3">
            <a:hlinkClick r:id="rId3" action="ppaction://hlinksldjump" highlightClick="1"/>
          </p:cNvPr>
          <p:cNvSpPr>
            <a:spLocks noChangeArrowheads="1"/>
          </p:cNvSpPr>
          <p:nvPr/>
        </p:nvSpPr>
        <p:spPr bwMode="auto">
          <a:xfrm>
            <a:off x="1219200" y="1676400"/>
            <a:ext cx="3733800" cy="1143000"/>
          </a:xfrm>
          <a:prstGeom prst="actionButtonBlank">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Parents</a:t>
            </a:r>
          </a:p>
        </p:txBody>
      </p:sp>
      <p:sp>
        <p:nvSpPr>
          <p:cNvPr id="21508" name="AutoShape 4">
            <a:hlinkClick r:id="rId4" action="ppaction://hlinksldjump" highlightClick="1"/>
          </p:cNvPr>
          <p:cNvSpPr>
            <a:spLocks noChangeArrowheads="1"/>
          </p:cNvSpPr>
          <p:nvPr/>
        </p:nvSpPr>
        <p:spPr bwMode="auto">
          <a:xfrm>
            <a:off x="1295400" y="4648200"/>
            <a:ext cx="3733800" cy="1143000"/>
          </a:xfrm>
          <a:prstGeom prst="actionButtonBlank">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Personal Health Insurance</a:t>
            </a:r>
          </a:p>
        </p:txBody>
      </p:sp>
      <p:sp>
        <p:nvSpPr>
          <p:cNvPr id="21509" name="AutoShape 5">
            <a:hlinkClick r:id="rId5" action="ppaction://hlinksldjump" highlightClick="1"/>
          </p:cNvPr>
          <p:cNvSpPr>
            <a:spLocks noChangeArrowheads="1"/>
          </p:cNvSpPr>
          <p:nvPr/>
        </p:nvSpPr>
        <p:spPr bwMode="auto">
          <a:xfrm>
            <a:off x="1219200" y="3124200"/>
            <a:ext cx="3733800" cy="1143000"/>
          </a:xfrm>
          <a:prstGeom prst="actionButtonBlank">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Medicaid</a:t>
            </a:r>
          </a:p>
        </p:txBody>
      </p:sp>
      <p:sp>
        <p:nvSpPr>
          <p:cNvPr id="21511" name="AutoShape 7">
            <a:hlinkClick r:id="rId6" action="ppaction://hlinksldjump"/>
          </p:cNvPr>
          <p:cNvSpPr>
            <a:spLocks noChangeArrowheads="1"/>
          </p:cNvSpPr>
          <p:nvPr/>
        </p:nvSpPr>
        <p:spPr bwMode="auto">
          <a:xfrm>
            <a:off x="6324600" y="5181600"/>
            <a:ext cx="2057400" cy="1066800"/>
          </a:xfrm>
          <a:prstGeom prst="rightArrow">
            <a:avLst>
              <a:gd name="adj1" fmla="val 50000"/>
              <a:gd name="adj2" fmla="val 48214"/>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Next Scenario</a:t>
            </a:r>
          </a:p>
        </p:txBody>
      </p:sp>
      <p:sp>
        <p:nvSpPr>
          <p:cNvPr id="21512" name="Text Box 8"/>
          <p:cNvSpPr txBox="1">
            <a:spLocks noChangeArrowheads="1"/>
          </p:cNvSpPr>
          <p:nvPr/>
        </p:nvSpPr>
        <p:spPr bwMode="auto">
          <a:xfrm>
            <a:off x="381000" y="61722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Amy</a:t>
            </a:r>
            <a:endParaRPr lang="en-US"/>
          </a:p>
        </p:txBody>
      </p:sp>
      <p:pic>
        <p:nvPicPr>
          <p:cNvPr id="21513"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Parents</a:t>
            </a:r>
          </a:p>
        </p:txBody>
      </p:sp>
      <p:sp>
        <p:nvSpPr>
          <p:cNvPr id="22531" name="Rectangle 3"/>
          <p:cNvSpPr>
            <a:spLocks noGrp="1" noChangeArrowheads="1"/>
          </p:cNvSpPr>
          <p:nvPr>
            <p:ph type="body" idx="1"/>
          </p:nvPr>
        </p:nvSpPr>
        <p:spPr/>
        <p:txBody>
          <a:bodyPr/>
          <a:lstStyle/>
          <a:p>
            <a:r>
              <a:rPr lang="en-US" sz="2800"/>
              <a:t>If the IEP team determines that Amy needs the Dynavox, then the school district is responsible to obtain it.  They can not require the parents to purchase this device.  </a:t>
            </a:r>
          </a:p>
          <a:p>
            <a:r>
              <a:rPr lang="en-US" sz="2800"/>
              <a:t>During the meeting, the parents revealed that Amy is on a Medicaid waiver program.</a:t>
            </a:r>
          </a:p>
        </p:txBody>
      </p:sp>
      <p:sp>
        <p:nvSpPr>
          <p:cNvPr id="22533" name="AutoShape 5">
            <a:hlinkClick r:id="rId3" action="ppaction://hlinksldjump"/>
          </p:cNvPr>
          <p:cNvSpPr>
            <a:spLocks noChangeArrowheads="1"/>
          </p:cNvSpPr>
          <p:nvPr/>
        </p:nvSpPr>
        <p:spPr bwMode="auto">
          <a:xfrm>
            <a:off x="6934200" y="5334000"/>
            <a:ext cx="1600200" cy="1066800"/>
          </a:xfrm>
          <a:prstGeom prst="leftArrow">
            <a:avLst>
              <a:gd name="adj1" fmla="val 50000"/>
              <a:gd name="adj2" fmla="val 3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Back</a:t>
            </a:r>
          </a:p>
        </p:txBody>
      </p:sp>
      <p:sp>
        <p:nvSpPr>
          <p:cNvPr id="22534" name="Text Box 6"/>
          <p:cNvSpPr txBox="1">
            <a:spLocks noChangeArrowheads="1"/>
          </p:cNvSpPr>
          <p:nvPr/>
        </p:nvSpPr>
        <p:spPr bwMode="auto">
          <a:xfrm>
            <a:off x="381000" y="61722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Amy</a:t>
            </a:r>
            <a:endParaRPr lang="en-US"/>
          </a:p>
        </p:txBody>
      </p:sp>
      <p:pic>
        <p:nvPicPr>
          <p:cNvPr id="2253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Medicaid</a:t>
            </a:r>
          </a:p>
        </p:txBody>
      </p:sp>
      <p:sp>
        <p:nvSpPr>
          <p:cNvPr id="23555" name="Rectangle 3"/>
          <p:cNvSpPr>
            <a:spLocks noGrp="1" noChangeArrowheads="1"/>
          </p:cNvSpPr>
          <p:nvPr>
            <p:ph type="body" idx="1"/>
          </p:nvPr>
        </p:nvSpPr>
        <p:spPr/>
        <p:txBody>
          <a:bodyPr/>
          <a:lstStyle/>
          <a:p>
            <a:r>
              <a:rPr lang="en-US" sz="2800"/>
              <a:t>The parents shared that Amy is on a Medicaid waiver program.  Medicaid will purchase </a:t>
            </a:r>
            <a:r>
              <a:rPr lang="ja-JP" altLang="en-US" sz="2800"/>
              <a:t>“</a:t>
            </a:r>
            <a:r>
              <a:rPr lang="en-US" sz="2800"/>
              <a:t>assistive communication devices</a:t>
            </a:r>
            <a:r>
              <a:rPr lang="ja-JP" altLang="en-US" sz="2800"/>
              <a:t>”</a:t>
            </a:r>
            <a:r>
              <a:rPr lang="en-US" sz="2800"/>
              <a:t> (ACD</a:t>
            </a:r>
            <a:r>
              <a:rPr lang="ja-JP" altLang="en-US" sz="2800"/>
              <a:t>’</a:t>
            </a:r>
            <a:r>
              <a:rPr lang="en-US" sz="2800"/>
              <a:t>s) if it is determined to be medically necessary.  Amy</a:t>
            </a:r>
            <a:r>
              <a:rPr lang="ja-JP" altLang="en-US" sz="2800"/>
              <a:t>’</a:t>
            </a:r>
            <a:r>
              <a:rPr lang="en-US" sz="2800"/>
              <a:t>s physician must submit a prescription for the ACD based on a report from an SLP with ASHA certification and experience in AAC.  </a:t>
            </a:r>
          </a:p>
        </p:txBody>
      </p:sp>
      <p:sp>
        <p:nvSpPr>
          <p:cNvPr id="23557" name="AutoShape 5">
            <a:hlinkClick r:id="rId3" action="ppaction://hlinksldjump"/>
          </p:cNvPr>
          <p:cNvSpPr>
            <a:spLocks noChangeArrowheads="1"/>
          </p:cNvSpPr>
          <p:nvPr/>
        </p:nvSpPr>
        <p:spPr bwMode="auto">
          <a:xfrm>
            <a:off x="6934200" y="5334000"/>
            <a:ext cx="1600200" cy="1066800"/>
          </a:xfrm>
          <a:prstGeom prst="leftArrow">
            <a:avLst>
              <a:gd name="adj1" fmla="val 50000"/>
              <a:gd name="adj2" fmla="val 3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Back</a:t>
            </a:r>
          </a:p>
        </p:txBody>
      </p:sp>
      <p:sp>
        <p:nvSpPr>
          <p:cNvPr id="23558" name="Text Box 6"/>
          <p:cNvSpPr txBox="1">
            <a:spLocks noChangeArrowheads="1"/>
          </p:cNvSpPr>
          <p:nvPr/>
        </p:nvSpPr>
        <p:spPr bwMode="auto">
          <a:xfrm>
            <a:off x="381000" y="61722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Amy</a:t>
            </a:r>
            <a:endParaRPr lang="en-US"/>
          </a:p>
        </p:txBody>
      </p:sp>
      <p:pic>
        <p:nvPicPr>
          <p:cNvPr id="23559"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Personal Health Insurance</a:t>
            </a:r>
          </a:p>
        </p:txBody>
      </p:sp>
      <p:sp>
        <p:nvSpPr>
          <p:cNvPr id="24579" name="Rectangle 3"/>
          <p:cNvSpPr>
            <a:spLocks noGrp="1" noChangeArrowheads="1"/>
          </p:cNvSpPr>
          <p:nvPr>
            <p:ph type="body" idx="1"/>
          </p:nvPr>
        </p:nvSpPr>
        <p:spPr/>
        <p:txBody>
          <a:bodyPr/>
          <a:lstStyle/>
          <a:p>
            <a:r>
              <a:rPr lang="en-US" sz="2800"/>
              <a:t>If Amy is covered under the parent</a:t>
            </a:r>
            <a:r>
              <a:rPr lang="ja-JP" altLang="en-US" sz="2800"/>
              <a:t>’</a:t>
            </a:r>
            <a:r>
              <a:rPr lang="en-US" sz="2800"/>
              <a:t>s health insurance, this source must be pursued before Medicaid.  Some, but not all health insurance companies will fund augmentative communication devices. </a:t>
            </a:r>
          </a:p>
          <a:p>
            <a:r>
              <a:rPr lang="en-US" sz="2800"/>
              <a:t>School districts may ask parents to access their health insurance for AAC devices as long as doing so will not result in reduced benefits for Amy or the family.</a:t>
            </a:r>
          </a:p>
        </p:txBody>
      </p:sp>
      <p:sp>
        <p:nvSpPr>
          <p:cNvPr id="24581" name="AutoShape 5">
            <a:hlinkClick r:id="rId3" action="ppaction://hlinksldjump"/>
          </p:cNvPr>
          <p:cNvSpPr>
            <a:spLocks noChangeArrowheads="1"/>
          </p:cNvSpPr>
          <p:nvPr/>
        </p:nvSpPr>
        <p:spPr bwMode="auto">
          <a:xfrm>
            <a:off x="6934200" y="5334000"/>
            <a:ext cx="1600200" cy="1066800"/>
          </a:xfrm>
          <a:prstGeom prst="leftArrow">
            <a:avLst>
              <a:gd name="adj1" fmla="val 50000"/>
              <a:gd name="adj2" fmla="val 3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Back</a:t>
            </a:r>
          </a:p>
        </p:txBody>
      </p:sp>
      <p:sp>
        <p:nvSpPr>
          <p:cNvPr id="24582" name="Text Box 6"/>
          <p:cNvSpPr txBox="1">
            <a:spLocks noChangeArrowheads="1"/>
          </p:cNvSpPr>
          <p:nvPr/>
        </p:nvSpPr>
        <p:spPr bwMode="auto">
          <a:xfrm>
            <a:off x="381000" y="61722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Amy</a:t>
            </a:r>
            <a:endParaRPr lang="en-US"/>
          </a:p>
        </p:txBody>
      </p:sp>
      <p:pic>
        <p:nvPicPr>
          <p:cNvPr id="24583"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Scenario 5 </a:t>
            </a:r>
          </a:p>
        </p:txBody>
      </p:sp>
      <p:sp>
        <p:nvSpPr>
          <p:cNvPr id="25603" name="Rectangle 3"/>
          <p:cNvSpPr>
            <a:spLocks noGrp="1" noChangeArrowheads="1"/>
          </p:cNvSpPr>
          <p:nvPr>
            <p:ph type="body" idx="1"/>
          </p:nvPr>
        </p:nvSpPr>
        <p:spPr/>
        <p:txBody>
          <a:bodyPr/>
          <a:lstStyle/>
          <a:p>
            <a:r>
              <a:rPr lang="en-US" sz="2400"/>
              <a:t>Jamie participated in a Graphic Design vocational program in high school. Because he has cerebral palsy, the school made modifications to the school</a:t>
            </a:r>
            <a:r>
              <a:rPr lang="ja-JP" altLang="en-US" sz="2400"/>
              <a:t>’</a:t>
            </a:r>
            <a:r>
              <a:rPr lang="en-US" sz="2400"/>
              <a:t>s computer that enabled him to use a customized IntelliKeys keyboard with a keyguard to participate in many print shop tasks.  Jamie is now graduating and would like to pursue a job where he can use his graphic design skills.</a:t>
            </a:r>
            <a:r>
              <a:rPr lang="en-US"/>
              <a:t>  </a:t>
            </a:r>
          </a:p>
        </p:txBody>
      </p:sp>
      <p:sp>
        <p:nvSpPr>
          <p:cNvPr id="25604" name="Text Box 4"/>
          <p:cNvSpPr txBox="1">
            <a:spLocks noChangeArrowheads="1"/>
          </p:cNvSpPr>
          <p:nvPr/>
        </p:nvSpPr>
        <p:spPr bwMode="auto">
          <a:xfrm>
            <a:off x="381000" y="60960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Jamie</a:t>
            </a:r>
          </a:p>
        </p:txBody>
      </p:sp>
      <p:sp>
        <p:nvSpPr>
          <p:cNvPr id="25605" name="AutoShape 5">
            <a:hlinkClick r:id="" action="ppaction://hlinkshowjump?jump=nextslide" highlightClick="1"/>
          </p:cNvPr>
          <p:cNvSpPr>
            <a:spLocks noChangeArrowheads="1"/>
          </p:cNvSpPr>
          <p:nvPr/>
        </p:nvSpPr>
        <p:spPr bwMode="auto">
          <a:xfrm>
            <a:off x="6324600" y="5791200"/>
            <a:ext cx="1828800" cy="838200"/>
          </a:xfrm>
          <a:prstGeom prst="actionButtonForwardNex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2560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Scenario 5: Solutions</a:t>
            </a:r>
          </a:p>
        </p:txBody>
      </p:sp>
      <p:sp>
        <p:nvSpPr>
          <p:cNvPr id="34819" name="Rectangle 3"/>
          <p:cNvSpPr>
            <a:spLocks noGrp="1" noChangeArrowheads="1"/>
          </p:cNvSpPr>
          <p:nvPr>
            <p:ph type="body" idx="1"/>
          </p:nvPr>
        </p:nvSpPr>
        <p:spPr/>
        <p:txBody>
          <a:bodyPr/>
          <a:lstStyle/>
          <a:p>
            <a:r>
              <a:rPr lang="en-US" sz="2400"/>
              <a:t>Jamie</a:t>
            </a:r>
            <a:r>
              <a:rPr lang="ja-JP" altLang="en-US" sz="2400"/>
              <a:t>’</a:t>
            </a:r>
            <a:r>
              <a:rPr lang="en-US" sz="2400"/>
              <a:t>s IEP transition team met to discuss his future plans after graduation.  Jamie told them he wanted to look for a job in Graphic Design, possibly at a local printing company.  The team realized that he would need the adapted IntelliKeys keyboard in order to do any computer type activities at a job.  </a:t>
            </a:r>
          </a:p>
          <a:p>
            <a:r>
              <a:rPr lang="en-US" sz="2400" i="1"/>
              <a:t>Who will pay for this?</a:t>
            </a:r>
          </a:p>
        </p:txBody>
      </p:sp>
      <p:sp>
        <p:nvSpPr>
          <p:cNvPr id="34821" name="AutoShape 5">
            <a:hlinkClick r:id="" action="ppaction://hlinkshowjump?jump=nextslide" highlightClick="1"/>
          </p:cNvPr>
          <p:cNvSpPr>
            <a:spLocks noChangeArrowheads="1"/>
          </p:cNvSpPr>
          <p:nvPr/>
        </p:nvSpPr>
        <p:spPr bwMode="auto">
          <a:xfrm>
            <a:off x="6324600" y="5791200"/>
            <a:ext cx="1828800" cy="838200"/>
          </a:xfrm>
          <a:prstGeom prst="actionButtonForwardNex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4822" name="Text Box 6"/>
          <p:cNvSpPr txBox="1">
            <a:spLocks noChangeArrowheads="1"/>
          </p:cNvSpPr>
          <p:nvPr/>
        </p:nvSpPr>
        <p:spPr bwMode="auto">
          <a:xfrm>
            <a:off x="381000" y="60960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Jamie</a:t>
            </a:r>
          </a:p>
        </p:txBody>
      </p:sp>
      <p:pic>
        <p:nvPicPr>
          <p:cNvPr id="3482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Who will pay for this?</a:t>
            </a:r>
          </a:p>
        </p:txBody>
      </p:sp>
      <p:sp>
        <p:nvSpPr>
          <p:cNvPr id="26627" name="AutoShape 3">
            <a:hlinkClick r:id="rId3" action="ppaction://hlinksldjump" highlightClick="1"/>
          </p:cNvPr>
          <p:cNvSpPr>
            <a:spLocks noChangeArrowheads="1"/>
          </p:cNvSpPr>
          <p:nvPr/>
        </p:nvSpPr>
        <p:spPr bwMode="auto">
          <a:xfrm>
            <a:off x="1219200" y="1676400"/>
            <a:ext cx="3733800" cy="1143000"/>
          </a:xfrm>
          <a:prstGeom prst="actionButtonBlank">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The School District</a:t>
            </a:r>
          </a:p>
        </p:txBody>
      </p:sp>
      <p:sp>
        <p:nvSpPr>
          <p:cNvPr id="26628" name="AutoShape 4">
            <a:hlinkClick r:id="rId4" action="ppaction://hlinksldjump" highlightClick="1"/>
          </p:cNvPr>
          <p:cNvSpPr>
            <a:spLocks noChangeArrowheads="1"/>
          </p:cNvSpPr>
          <p:nvPr/>
        </p:nvSpPr>
        <p:spPr bwMode="auto">
          <a:xfrm>
            <a:off x="1295400" y="4648200"/>
            <a:ext cx="3733800" cy="1143000"/>
          </a:xfrm>
          <a:prstGeom prst="actionButtonBlank">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Rehabilitation Service </a:t>
            </a:r>
          </a:p>
          <a:p>
            <a:pPr algn="ctr"/>
            <a:r>
              <a:rPr lang="en-US"/>
              <a:t>Commission</a:t>
            </a:r>
          </a:p>
        </p:txBody>
      </p:sp>
      <p:sp>
        <p:nvSpPr>
          <p:cNvPr id="26629" name="AutoShape 5">
            <a:hlinkClick r:id="rId5" action="ppaction://hlinksldjump" highlightClick="1"/>
          </p:cNvPr>
          <p:cNvSpPr>
            <a:spLocks noChangeArrowheads="1"/>
          </p:cNvSpPr>
          <p:nvPr/>
        </p:nvSpPr>
        <p:spPr bwMode="auto">
          <a:xfrm>
            <a:off x="1219200" y="3124200"/>
            <a:ext cx="3733800" cy="1143000"/>
          </a:xfrm>
          <a:prstGeom prst="actionButtonBlank">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The company that </a:t>
            </a:r>
          </a:p>
          <a:p>
            <a:pPr algn="ctr"/>
            <a:r>
              <a:rPr lang="en-US"/>
              <a:t>employs him</a:t>
            </a:r>
          </a:p>
        </p:txBody>
      </p:sp>
      <p:sp>
        <p:nvSpPr>
          <p:cNvPr id="26631" name="AutoShape 7">
            <a:hlinkClick r:id="rId6" action="ppaction://hlinksldjump"/>
          </p:cNvPr>
          <p:cNvSpPr>
            <a:spLocks noChangeArrowheads="1"/>
          </p:cNvSpPr>
          <p:nvPr/>
        </p:nvSpPr>
        <p:spPr bwMode="auto">
          <a:xfrm>
            <a:off x="6019800" y="5181600"/>
            <a:ext cx="2743200" cy="990600"/>
          </a:xfrm>
          <a:prstGeom prst="rightArrow">
            <a:avLst>
              <a:gd name="adj1" fmla="val 50000"/>
              <a:gd name="adj2" fmla="val 69231"/>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End of Presentation</a:t>
            </a:r>
          </a:p>
        </p:txBody>
      </p:sp>
      <p:sp>
        <p:nvSpPr>
          <p:cNvPr id="26632" name="Text Box 8"/>
          <p:cNvSpPr txBox="1">
            <a:spLocks noChangeArrowheads="1"/>
          </p:cNvSpPr>
          <p:nvPr/>
        </p:nvSpPr>
        <p:spPr bwMode="auto">
          <a:xfrm>
            <a:off x="381000" y="60960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Jamie</a:t>
            </a:r>
          </a:p>
        </p:txBody>
      </p:sp>
      <p:pic>
        <p:nvPicPr>
          <p:cNvPr id="26633"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Scenario 1 </a:t>
            </a:r>
          </a:p>
        </p:txBody>
      </p:sp>
      <p:sp>
        <p:nvSpPr>
          <p:cNvPr id="3075" name="Rectangle 3"/>
          <p:cNvSpPr>
            <a:spLocks noGrp="1" noChangeArrowheads="1"/>
          </p:cNvSpPr>
          <p:nvPr>
            <p:ph type="body" idx="1"/>
          </p:nvPr>
        </p:nvSpPr>
        <p:spPr>
          <a:xfrm>
            <a:off x="838200" y="1676400"/>
            <a:ext cx="7772400" cy="4114800"/>
          </a:xfrm>
        </p:spPr>
        <p:txBody>
          <a:bodyPr/>
          <a:lstStyle/>
          <a:p>
            <a:pPr>
              <a:lnSpc>
                <a:spcPct val="90000"/>
              </a:lnSpc>
            </a:pPr>
            <a:r>
              <a:rPr lang="en-US" sz="2400"/>
              <a:t>Collin is in first grade.  He seems to have good learning potential.  However, he has a degenerative muscle disorder that affects his ability to use his hands and arms.  He can hold a pencil when placed in his hand but is unable to use this to make any purposeful markings.  At this time, a personal aide assists him in all writing tasks when he tells her what answer to write.  She also helps him turn pages of a book, and get out his school supplies.  Collin has trouble maintaining an upright position in a regular chair and the school has borrowed an adapted chair that offers him better support at his desk.</a:t>
            </a:r>
            <a:r>
              <a:rPr lang="en-US" sz="2800"/>
              <a:t>   </a:t>
            </a:r>
          </a:p>
        </p:txBody>
      </p:sp>
      <p:sp>
        <p:nvSpPr>
          <p:cNvPr id="3076" name="Text Box 4"/>
          <p:cNvSpPr txBox="1">
            <a:spLocks noChangeArrowheads="1"/>
          </p:cNvSpPr>
          <p:nvPr/>
        </p:nvSpPr>
        <p:spPr bwMode="auto">
          <a:xfrm>
            <a:off x="457200" y="60960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Collin</a:t>
            </a:r>
            <a:endParaRPr lang="en-US"/>
          </a:p>
        </p:txBody>
      </p:sp>
      <p:sp>
        <p:nvSpPr>
          <p:cNvPr id="3077" name="AutoShape 5">
            <a:hlinkClick r:id="" action="ppaction://hlinkshowjump?jump=nextslide" highlightClick="1"/>
          </p:cNvPr>
          <p:cNvSpPr>
            <a:spLocks noChangeArrowheads="1"/>
          </p:cNvSpPr>
          <p:nvPr/>
        </p:nvSpPr>
        <p:spPr bwMode="auto">
          <a:xfrm>
            <a:off x="6324600" y="5791200"/>
            <a:ext cx="1828800" cy="838200"/>
          </a:xfrm>
          <a:prstGeom prst="actionButtonForwardNex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307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The School District</a:t>
            </a:r>
          </a:p>
        </p:txBody>
      </p:sp>
      <p:sp>
        <p:nvSpPr>
          <p:cNvPr id="27651" name="Rectangle 3"/>
          <p:cNvSpPr>
            <a:spLocks noGrp="1" noChangeArrowheads="1"/>
          </p:cNvSpPr>
          <p:nvPr>
            <p:ph type="body" idx="1"/>
          </p:nvPr>
        </p:nvSpPr>
        <p:spPr/>
        <p:txBody>
          <a:bodyPr/>
          <a:lstStyle/>
          <a:p>
            <a:r>
              <a:rPr lang="en-US" sz="2800"/>
              <a:t>While Jamie could stay in school through the age of 21, he has chosen to graduate with his class.  The school district is under no obligation to send the IntelliKeys keyboard with him at graduation since the school purchased this while he was in school.</a:t>
            </a:r>
          </a:p>
        </p:txBody>
      </p:sp>
      <p:sp>
        <p:nvSpPr>
          <p:cNvPr id="27653" name="AutoShape 5">
            <a:hlinkClick r:id="rId3" action="ppaction://hlinksldjump"/>
          </p:cNvPr>
          <p:cNvSpPr>
            <a:spLocks noChangeArrowheads="1"/>
          </p:cNvSpPr>
          <p:nvPr/>
        </p:nvSpPr>
        <p:spPr bwMode="auto">
          <a:xfrm>
            <a:off x="6934200" y="5334000"/>
            <a:ext cx="1600200" cy="1066800"/>
          </a:xfrm>
          <a:prstGeom prst="leftArrow">
            <a:avLst>
              <a:gd name="adj1" fmla="val 50000"/>
              <a:gd name="adj2" fmla="val 3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Back</a:t>
            </a:r>
          </a:p>
        </p:txBody>
      </p:sp>
      <p:sp>
        <p:nvSpPr>
          <p:cNvPr id="27654" name="Text Box 6"/>
          <p:cNvSpPr txBox="1">
            <a:spLocks noChangeArrowheads="1"/>
          </p:cNvSpPr>
          <p:nvPr/>
        </p:nvSpPr>
        <p:spPr bwMode="auto">
          <a:xfrm>
            <a:off x="381000" y="60960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Jamie</a:t>
            </a:r>
          </a:p>
        </p:txBody>
      </p:sp>
      <p:pic>
        <p:nvPicPr>
          <p:cNvPr id="2765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t>Employing Company</a:t>
            </a:r>
          </a:p>
        </p:txBody>
      </p:sp>
      <p:sp>
        <p:nvSpPr>
          <p:cNvPr id="28675" name="Rectangle 3"/>
          <p:cNvSpPr>
            <a:spLocks noGrp="1" noChangeArrowheads="1"/>
          </p:cNvSpPr>
          <p:nvPr>
            <p:ph type="body" idx="1"/>
          </p:nvPr>
        </p:nvSpPr>
        <p:spPr/>
        <p:txBody>
          <a:bodyPr/>
          <a:lstStyle/>
          <a:p>
            <a:r>
              <a:rPr lang="en-US" sz="2800"/>
              <a:t>An employing company may choose to provide the assistive technology necessary for Jamie to be employed based on guides form ADA.  However, they may also choose not to employ him if their costs would be too extensive and other qualified persons have applied.   </a:t>
            </a:r>
          </a:p>
        </p:txBody>
      </p:sp>
      <p:sp>
        <p:nvSpPr>
          <p:cNvPr id="28677" name="AutoShape 5">
            <a:hlinkClick r:id="rId3" action="ppaction://hlinksldjump"/>
          </p:cNvPr>
          <p:cNvSpPr>
            <a:spLocks noChangeArrowheads="1"/>
          </p:cNvSpPr>
          <p:nvPr/>
        </p:nvSpPr>
        <p:spPr bwMode="auto">
          <a:xfrm>
            <a:off x="6934200" y="5334000"/>
            <a:ext cx="1600200" cy="1066800"/>
          </a:xfrm>
          <a:prstGeom prst="leftArrow">
            <a:avLst>
              <a:gd name="adj1" fmla="val 50000"/>
              <a:gd name="adj2" fmla="val 3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Back</a:t>
            </a:r>
          </a:p>
        </p:txBody>
      </p:sp>
      <p:sp>
        <p:nvSpPr>
          <p:cNvPr id="28678" name="Text Box 6"/>
          <p:cNvSpPr txBox="1">
            <a:spLocks noChangeArrowheads="1"/>
          </p:cNvSpPr>
          <p:nvPr/>
        </p:nvSpPr>
        <p:spPr bwMode="auto">
          <a:xfrm>
            <a:off x="381000" y="60960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Jamie</a:t>
            </a:r>
          </a:p>
        </p:txBody>
      </p:sp>
      <p:pic>
        <p:nvPicPr>
          <p:cNvPr id="28679"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t>Rehabilitation Service Commission (RSC)</a:t>
            </a:r>
          </a:p>
        </p:txBody>
      </p:sp>
      <p:sp>
        <p:nvSpPr>
          <p:cNvPr id="29699" name="Rectangle 3"/>
          <p:cNvSpPr>
            <a:spLocks noGrp="1" noChangeArrowheads="1"/>
          </p:cNvSpPr>
          <p:nvPr>
            <p:ph type="body" idx="1"/>
          </p:nvPr>
        </p:nvSpPr>
        <p:spPr>
          <a:xfrm>
            <a:off x="533400" y="1981200"/>
            <a:ext cx="8305800" cy="4114800"/>
          </a:xfrm>
        </p:spPr>
        <p:txBody>
          <a:bodyPr/>
          <a:lstStyle/>
          <a:p>
            <a:r>
              <a:rPr lang="en-US" sz="2800"/>
              <a:t>Jamie</a:t>
            </a:r>
            <a:r>
              <a:rPr lang="ja-JP" altLang="en-US" sz="2800"/>
              <a:t>’</a:t>
            </a:r>
            <a:r>
              <a:rPr lang="en-US" sz="2800"/>
              <a:t>s school district requested the RSC counselor to attend the IEP transition meeting.  Jamie was able to apply to RSC at age 16 and since he qualified for services, the computer adaptations necessary for him to be employed in Graphic Design may be purchased by RSC.</a:t>
            </a:r>
          </a:p>
          <a:p>
            <a:r>
              <a:rPr lang="en-US" sz="2800"/>
              <a:t>The RSC counselor makes determinations on whether Jamie</a:t>
            </a:r>
            <a:r>
              <a:rPr lang="ja-JP" altLang="en-US" sz="2800"/>
              <a:t>’</a:t>
            </a:r>
            <a:r>
              <a:rPr lang="en-US" sz="2800"/>
              <a:t>s can be assumed employable and if the devices or services are needed.</a:t>
            </a:r>
          </a:p>
        </p:txBody>
      </p:sp>
      <p:sp>
        <p:nvSpPr>
          <p:cNvPr id="29701" name="AutoShape 5">
            <a:hlinkClick r:id="rId3" action="ppaction://hlinksldjump"/>
          </p:cNvPr>
          <p:cNvSpPr>
            <a:spLocks noChangeArrowheads="1"/>
          </p:cNvSpPr>
          <p:nvPr/>
        </p:nvSpPr>
        <p:spPr bwMode="auto">
          <a:xfrm>
            <a:off x="7010400" y="5791200"/>
            <a:ext cx="1600200" cy="1066800"/>
          </a:xfrm>
          <a:prstGeom prst="leftArrow">
            <a:avLst>
              <a:gd name="adj1" fmla="val 50000"/>
              <a:gd name="adj2" fmla="val 3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Back</a:t>
            </a:r>
          </a:p>
        </p:txBody>
      </p:sp>
      <p:sp>
        <p:nvSpPr>
          <p:cNvPr id="29702" name="Text Box 6"/>
          <p:cNvSpPr txBox="1">
            <a:spLocks noChangeArrowheads="1"/>
          </p:cNvSpPr>
          <p:nvPr/>
        </p:nvSpPr>
        <p:spPr bwMode="auto">
          <a:xfrm>
            <a:off x="381000" y="60960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Jamie</a:t>
            </a:r>
          </a:p>
        </p:txBody>
      </p:sp>
      <p:pic>
        <p:nvPicPr>
          <p:cNvPr id="29703"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09600" y="609600"/>
            <a:ext cx="8229600" cy="1524000"/>
          </a:xfrm>
        </p:spPr>
        <p:txBody>
          <a:bodyPr/>
          <a:lstStyle/>
          <a:p>
            <a:r>
              <a:rPr lang="en-US"/>
              <a:t>Funding for Assistive Technology is always available!</a:t>
            </a:r>
          </a:p>
        </p:txBody>
      </p:sp>
      <p:sp>
        <p:nvSpPr>
          <p:cNvPr id="35843" name="Rectangle 3"/>
          <p:cNvSpPr>
            <a:spLocks noGrp="1" noChangeArrowheads="1"/>
          </p:cNvSpPr>
          <p:nvPr>
            <p:ph type="body" idx="1"/>
          </p:nvPr>
        </p:nvSpPr>
        <p:spPr>
          <a:xfrm>
            <a:off x="685800" y="2209800"/>
            <a:ext cx="7772400" cy="4114800"/>
          </a:xfrm>
          <a:noFill/>
          <a:ln w="38100">
            <a:solidFill>
              <a:srgbClr val="FF0000"/>
            </a:solidFill>
            <a:miter lim="800000"/>
            <a:headEnd/>
            <a:tailEnd/>
          </a:ln>
        </p:spPr>
        <p:txBody>
          <a:bodyPr/>
          <a:lstStyle/>
          <a:p>
            <a:r>
              <a:rPr lang="en-US"/>
              <a:t>Be creative and don</a:t>
            </a:r>
            <a:r>
              <a:rPr lang="ja-JP" altLang="en-US"/>
              <a:t>’</a:t>
            </a:r>
            <a:r>
              <a:rPr lang="en-US"/>
              <a:t>t give up.</a:t>
            </a:r>
          </a:p>
          <a:p>
            <a:r>
              <a:rPr lang="en-US"/>
              <a:t>Most agencies have an appeals process.  Pursue appeals when necessary.</a:t>
            </a:r>
          </a:p>
          <a:p>
            <a:r>
              <a:rPr lang="en-US"/>
              <a:t>Know the needs for the student, then match this need with the possible funding sources.</a:t>
            </a:r>
          </a:p>
        </p:txBody>
      </p:sp>
      <p:pic>
        <p:nvPicPr>
          <p:cNvPr id="3584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685800" y="2857500"/>
            <a:ext cx="7772400" cy="1143000"/>
          </a:xfrm>
        </p:spPr>
        <p:txBody>
          <a:bodyPr/>
          <a:lstStyle/>
          <a:p>
            <a:r>
              <a:rPr lang="en-US" sz="6000"/>
              <a:t>The End</a:t>
            </a:r>
            <a:r>
              <a:rPr lang="en-US"/>
              <a:t/>
            </a:r>
            <a:br>
              <a:rPr lang="en-US"/>
            </a:br>
            <a:r>
              <a:rPr lang="en-US"/>
              <a:t/>
            </a:r>
            <a:br>
              <a:rPr lang="en-US"/>
            </a:br>
            <a:r>
              <a:rPr lang="en-US" sz="2400"/>
              <a:t>AT Funding:  Who will pay for this?</a:t>
            </a:r>
            <a:br>
              <a:rPr lang="en-US" sz="2400"/>
            </a:br>
            <a:r>
              <a:rPr lang="en-US" sz="2400"/>
              <a:t>OCALI/Ohio AT Network, 2007</a:t>
            </a:r>
            <a:endParaRPr lang="en-US"/>
          </a:p>
        </p:txBody>
      </p:sp>
      <p:pic>
        <p:nvPicPr>
          <p:cNvPr id="7373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37513" y="5668963"/>
            <a:ext cx="803275" cy="95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Tm="5000"/>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685800" y="609600"/>
            <a:ext cx="7772400" cy="952500"/>
          </a:xfrm>
          <a:ln/>
        </p:spPr>
        <p:txBody>
          <a:bodyPr rIns="35717"/>
          <a:lstStyle/>
          <a:p>
            <a:r>
              <a:rPr lang="en-US">
                <a:cs typeface="Arial" charset="0"/>
                <a:sym typeface="Arial" charset="0"/>
              </a:rPr>
              <a:t>Ohio AT Network</a:t>
            </a:r>
            <a:endParaRPr lang="en-US">
              <a:sym typeface="Arial" charset="0"/>
            </a:endParaRPr>
          </a:p>
        </p:txBody>
      </p:sp>
      <p:sp>
        <p:nvSpPr>
          <p:cNvPr id="75779" name="Rectangle 3"/>
          <p:cNvSpPr>
            <a:spLocks noGrp="1" noChangeArrowheads="1"/>
          </p:cNvSpPr>
          <p:nvPr>
            <p:ph type="body" idx="1"/>
          </p:nvPr>
        </p:nvSpPr>
        <p:spPr>
          <a:xfrm>
            <a:off x="750888" y="1446213"/>
            <a:ext cx="7358062" cy="1393825"/>
          </a:xfrm>
          <a:ln/>
        </p:spPr>
        <p:txBody>
          <a:bodyPr rIns="35717" anchor="ctr"/>
          <a:lstStyle/>
          <a:p>
            <a:pPr marL="0" lvl="1" indent="0">
              <a:lnSpc>
                <a:spcPct val="90000"/>
              </a:lnSpc>
              <a:buSzPct val="171000"/>
              <a:buFont typeface="Arial" charset="0"/>
              <a:buNone/>
            </a:pPr>
            <a:r>
              <a:rPr lang="en-US" sz="2400" b="1">
                <a:ea typeface="ＭＳ Ｐゴシック" charset="0"/>
                <a:cs typeface="Arial" charset="0"/>
                <a:sym typeface="Arial" charset="0"/>
              </a:rPr>
              <a:t>Scope of Work: </a:t>
            </a:r>
            <a:r>
              <a:rPr lang="en-US" sz="2400">
                <a:ea typeface="ＭＳ Ｐゴシック" charset="0"/>
                <a:cs typeface="Arial" charset="0"/>
                <a:sym typeface="Arial" charset="0"/>
              </a:rPr>
              <a:t>To support the use of technology at each tier of support that will maximize accessibility to academic content standards to enhance learning.</a:t>
            </a:r>
          </a:p>
        </p:txBody>
      </p:sp>
      <p:pic>
        <p:nvPicPr>
          <p:cNvPr id="7578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37513" y="5668963"/>
            <a:ext cx="803275" cy="95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graphicFrame>
        <p:nvGraphicFramePr>
          <p:cNvPr id="75781" name="Group 5"/>
          <p:cNvGraphicFramePr>
            <a:graphicFrameLocks noGrp="1"/>
          </p:cNvGraphicFramePr>
          <p:nvPr/>
        </p:nvGraphicFramePr>
        <p:xfrm>
          <a:off x="457200" y="3657600"/>
          <a:ext cx="3419475" cy="2565400"/>
        </p:xfrm>
        <a:graphic>
          <a:graphicData uri="http://schemas.openxmlformats.org/drawingml/2006/table">
            <a:tbl>
              <a:tblPr/>
              <a:tblGrid>
                <a:gridCol w="1709738"/>
                <a:gridCol w="855662"/>
                <a:gridCol w="854075"/>
              </a:tblGrid>
              <a:tr h="920750">
                <a:tc rowSpan="3">
                  <a:txBody>
                    <a:bodyPr/>
                    <a:lstStyle/>
                    <a:p>
                      <a:pPr marL="0" marR="0" lvl="0" indent="0" algn="l" defTabSz="642938"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a:ln>
                          <a:noFill/>
                        </a:ln>
                        <a:solidFill>
                          <a:srgbClr val="141414"/>
                        </a:solidFill>
                        <a:effectLst/>
                        <a:latin typeface="Futura" charset="0"/>
                        <a:ea typeface="Osaka" charset="0"/>
                        <a:cs typeface="Futura" charset="0"/>
                        <a:sym typeface="Futura" charset="0"/>
                      </a:endParaRPr>
                    </a:p>
                  </a:txBody>
                  <a:tcPr marL="5394" marR="5394" marT="5394" marB="5394" anchor="ctr" horzOverflow="overflow">
                    <a:lnL cap="flat">
                      <a:noFill/>
                    </a:lnL>
                    <a:lnR cap="flat">
                      <a:noFill/>
                    </a:lnR>
                    <a:lnT cap="flat">
                      <a:noFill/>
                    </a:lnT>
                    <a:lnB cap="flat">
                      <a:noFill/>
                    </a:lnB>
                    <a:lnTlToBr>
                      <a:noFill/>
                    </a:lnTlToBr>
                    <a:lnBlToTr>
                      <a:noFill/>
                    </a:lnBlToTr>
                    <a:blipFill dpi="0" rotWithShape="0">
                      <a:blip r:embed="rId4"/>
                      <a:srcRect/>
                      <a:stretch>
                        <a:fillRect/>
                      </a:stretch>
                    </a:blipFill>
                  </a:tcPr>
                </a:tc>
                <a:tc>
                  <a:txBody>
                    <a:bodyPr/>
                    <a:lstStyle/>
                    <a:p>
                      <a:pPr marL="0" marR="0" lvl="0" indent="0" algn="l" defTabSz="642938"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a:ln>
                          <a:noFill/>
                        </a:ln>
                        <a:solidFill>
                          <a:srgbClr val="141414"/>
                        </a:solidFill>
                        <a:effectLst/>
                        <a:latin typeface="Futura" charset="0"/>
                        <a:ea typeface="Osaka" charset="0"/>
                        <a:cs typeface="Futura" charset="0"/>
                        <a:sym typeface="Futura" charset="0"/>
                      </a:endParaRPr>
                    </a:p>
                  </a:txBody>
                  <a:tcPr marL="5394" marR="5394" marT="5394" marB="5394" anchor="ctr" horzOverflow="overflow">
                    <a:lnL cap="flat">
                      <a:noFill/>
                    </a:lnL>
                    <a:lnR cap="flat">
                      <a:noFill/>
                    </a:lnR>
                    <a:lnT cap="flat">
                      <a:noFill/>
                    </a:lnT>
                    <a:lnB cap="flat">
                      <a:noFill/>
                    </a:lnB>
                    <a:lnTlToBr>
                      <a:noFill/>
                    </a:lnTlToBr>
                    <a:lnBlToTr>
                      <a:noFill/>
                    </a:lnBlToTr>
                    <a:blipFill dpi="0" rotWithShape="0">
                      <a:blip r:embed="rId5"/>
                      <a:srcRect/>
                      <a:stretch>
                        <a:fillRect/>
                      </a:stretch>
                    </a:blipFill>
                  </a:tcPr>
                </a:tc>
                <a:tc>
                  <a:txBody>
                    <a:bodyPr/>
                    <a:lstStyle/>
                    <a:p>
                      <a:pPr marL="0" marR="0" lvl="0" indent="0" algn="ctr" defTabSz="642938"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a:ln>
                            <a:noFill/>
                          </a:ln>
                          <a:solidFill>
                            <a:srgbClr val="FFFFFF"/>
                          </a:solidFill>
                          <a:effectLst/>
                          <a:latin typeface="Synchro LET" charset="0"/>
                          <a:ea typeface="Osaka" charset="0"/>
                          <a:cs typeface="Synchro LET" charset="0"/>
                          <a:sym typeface="Synchro LET" charset="0"/>
                        </a:rPr>
                        <a:t>Technology to maximize individual learning</a:t>
                      </a:r>
                    </a:p>
                  </a:txBody>
                  <a:tcPr marL="5394" marR="5394" marT="5394" marB="5394" anchor="ctr" horzOverflow="overflow">
                    <a:lnL cap="flat">
                      <a:noFill/>
                    </a:lnL>
                    <a:lnR cap="flat">
                      <a:noFill/>
                    </a:lnR>
                    <a:lnT cap="flat">
                      <a:noFill/>
                    </a:lnT>
                    <a:lnB cap="flat">
                      <a:noFill/>
                    </a:lnB>
                    <a:lnTlToBr>
                      <a:noFill/>
                    </a:lnTlToBr>
                    <a:lnBlToTr>
                      <a:noFill/>
                    </a:lnBlToTr>
                    <a:solidFill>
                      <a:srgbClr val="A5C921"/>
                    </a:solidFill>
                  </a:tcPr>
                </a:tc>
              </a:tr>
              <a:tr h="920750">
                <a:tc vMerge="1">
                  <a:txBody>
                    <a:bodyPr/>
                    <a:lstStyle/>
                    <a:p>
                      <a:endParaRPr lang="en-US"/>
                    </a:p>
                  </a:txBody>
                  <a:tcPr/>
                </a:tc>
                <a:tc>
                  <a:txBody>
                    <a:bodyPr/>
                    <a:lstStyle/>
                    <a:p>
                      <a:pPr marL="0" marR="0" lvl="0" indent="0" algn="ctr" defTabSz="642938"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a:ln>
                            <a:noFill/>
                          </a:ln>
                          <a:solidFill>
                            <a:srgbClr val="FFFFFF"/>
                          </a:solidFill>
                          <a:effectLst/>
                          <a:latin typeface="Synchro LET" charset="0"/>
                          <a:ea typeface="Osaka" charset="0"/>
                          <a:cs typeface="Synchro LET" charset="0"/>
                          <a:sym typeface="Synchro LET" charset="0"/>
                        </a:rPr>
                        <a:t>technology to     improve student performance </a:t>
                      </a:r>
                    </a:p>
                  </a:txBody>
                  <a:tcPr marL="5394" marR="5394" marT="5394" marB="5394" anchor="ctr" horzOverflow="overflow">
                    <a:lnL cap="flat">
                      <a:noFill/>
                    </a:lnL>
                    <a:lnR cap="flat">
                      <a:noFill/>
                    </a:lnR>
                    <a:lnT cap="flat">
                      <a:noFill/>
                    </a:lnT>
                    <a:lnB cap="flat">
                      <a:noFill/>
                    </a:lnB>
                    <a:lnTlToBr>
                      <a:noFill/>
                    </a:lnTlToBr>
                    <a:lnBlToTr>
                      <a:noFill/>
                    </a:lnBlToTr>
                    <a:solidFill>
                      <a:srgbClr val="3EB3DD"/>
                    </a:solidFill>
                  </a:tcPr>
                </a:tc>
                <a:tc>
                  <a:txBody>
                    <a:bodyPr/>
                    <a:lstStyle/>
                    <a:p>
                      <a:pPr marL="0" marR="0" lvl="0" indent="0" algn="l" defTabSz="642938"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a:ln>
                          <a:noFill/>
                        </a:ln>
                        <a:solidFill>
                          <a:srgbClr val="141414"/>
                        </a:solidFill>
                        <a:effectLst/>
                        <a:latin typeface="Futura" charset="0"/>
                        <a:ea typeface="Osaka" charset="0"/>
                        <a:cs typeface="Futura" charset="0"/>
                        <a:sym typeface="Futura" charset="0"/>
                      </a:endParaRPr>
                    </a:p>
                  </a:txBody>
                  <a:tcPr marL="5394" marR="5394" marT="5394" marB="5394" anchor="ctr" horzOverflow="overflow">
                    <a:lnL cap="flat">
                      <a:noFill/>
                    </a:lnL>
                    <a:lnR cap="flat">
                      <a:noFill/>
                    </a:lnR>
                    <a:lnT cap="flat">
                      <a:noFill/>
                    </a:lnT>
                    <a:lnB cap="flat">
                      <a:noFill/>
                    </a:lnB>
                    <a:lnTlToBr>
                      <a:noFill/>
                    </a:lnTlToBr>
                    <a:lnBlToTr>
                      <a:noFill/>
                    </a:lnBlToTr>
                    <a:blipFill dpi="0" rotWithShape="0">
                      <a:blip r:embed="rId6"/>
                      <a:srcRect/>
                      <a:stretch>
                        <a:fillRect/>
                      </a:stretch>
                    </a:blipFill>
                  </a:tcPr>
                </a:tc>
              </a:tr>
              <a:tr h="723900">
                <a:tc vMerge="1">
                  <a:txBody>
                    <a:bodyPr/>
                    <a:lstStyle/>
                    <a:p>
                      <a:endParaRPr lang="en-US"/>
                    </a:p>
                  </a:txBody>
                  <a:tcPr/>
                </a:tc>
                <a:tc>
                  <a:txBody>
                    <a:bodyPr/>
                    <a:lstStyle/>
                    <a:p>
                      <a:pPr marL="0" marR="0" lvl="0" indent="0" algn="ctr" defTabSz="642938"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a:ln>
                            <a:noFill/>
                          </a:ln>
                          <a:solidFill>
                            <a:srgbClr val="FFFFFF"/>
                          </a:solidFill>
                          <a:effectLst/>
                          <a:latin typeface="Synchro LET" charset="0"/>
                          <a:ea typeface="Osaka" charset="0"/>
                          <a:cs typeface="Synchro LET" charset="0"/>
                          <a:sym typeface="Synchro LET" charset="0"/>
                        </a:rPr>
                        <a:t>Academic success for </a:t>
                      </a:r>
                    </a:p>
                    <a:p>
                      <a:pPr marL="0" marR="0" lvl="0" indent="0" algn="ctr" defTabSz="642938"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a:ln>
                            <a:noFill/>
                          </a:ln>
                          <a:solidFill>
                            <a:srgbClr val="FFFFFF"/>
                          </a:solidFill>
                          <a:effectLst/>
                          <a:latin typeface="Synchro LET" charset="0"/>
                          <a:ea typeface="Osaka" charset="0"/>
                          <a:cs typeface="Synchro LET" charset="0"/>
                          <a:sym typeface="Synchro LET" charset="0"/>
                        </a:rPr>
                        <a:t>all students</a:t>
                      </a:r>
                    </a:p>
                  </a:txBody>
                  <a:tcPr marL="5394" marR="5394" marT="5394" marB="5394" anchor="ctr" horzOverflow="overflow">
                    <a:lnL cap="flat">
                      <a:noFill/>
                    </a:lnL>
                    <a:lnR cap="flat">
                      <a:noFill/>
                    </a:lnR>
                    <a:lnT cap="flat">
                      <a:noFill/>
                    </a:lnT>
                    <a:lnB cap="flat">
                      <a:noFill/>
                    </a:lnB>
                    <a:lnTlToBr>
                      <a:noFill/>
                    </a:lnTlToBr>
                    <a:lnBlToTr>
                      <a:noFill/>
                    </a:lnBlToTr>
                    <a:solidFill>
                      <a:srgbClr val="DA568F"/>
                    </a:solidFill>
                  </a:tcPr>
                </a:tc>
                <a:tc>
                  <a:txBody>
                    <a:bodyPr/>
                    <a:lstStyle/>
                    <a:p>
                      <a:pPr marL="0" marR="0" lvl="0" indent="0" algn="l" defTabSz="642938"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a:ln>
                          <a:noFill/>
                        </a:ln>
                        <a:solidFill>
                          <a:srgbClr val="141414"/>
                        </a:solidFill>
                        <a:effectLst/>
                        <a:latin typeface="Futura" charset="0"/>
                        <a:ea typeface="Osaka" charset="0"/>
                        <a:cs typeface="Futura" charset="0"/>
                        <a:sym typeface="Futura" charset="0"/>
                      </a:endParaRPr>
                    </a:p>
                  </a:txBody>
                  <a:tcPr marL="5394" marR="5394" marT="5394" marB="5394" anchor="ctr" horzOverflow="overflow">
                    <a:lnL cap="flat">
                      <a:noFill/>
                    </a:lnL>
                    <a:lnR cap="flat">
                      <a:noFill/>
                    </a:lnR>
                    <a:lnT cap="flat">
                      <a:noFill/>
                    </a:lnT>
                    <a:lnB cap="flat">
                      <a:noFill/>
                    </a:lnB>
                    <a:lnTlToBr>
                      <a:noFill/>
                    </a:lnTlToBr>
                    <a:lnBlToTr>
                      <a:noFill/>
                    </a:lnBlToTr>
                    <a:blipFill dpi="0" rotWithShape="0">
                      <a:blip r:embed="rId7"/>
                      <a:srcRect/>
                      <a:stretch>
                        <a:fillRect/>
                      </a:stretch>
                    </a:blipFill>
                  </a:tcPr>
                </a:tc>
              </a:tr>
            </a:tbl>
          </a:graphicData>
        </a:graphic>
      </p:graphicFrame>
      <p:sp>
        <p:nvSpPr>
          <p:cNvPr id="75809" name="Rectangle 33"/>
          <p:cNvSpPr>
            <a:spLocks noChangeArrowheads="1"/>
          </p:cNvSpPr>
          <p:nvPr/>
        </p:nvSpPr>
        <p:spPr bwMode="auto">
          <a:xfrm>
            <a:off x="3751263" y="2768600"/>
            <a:ext cx="4545012" cy="4089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5717" tIns="35717" rIns="35717" bIns="35717" anchor="ctr"/>
          <a:lstStyle/>
          <a:p>
            <a:pPr marL="625475" indent="-401638" defTabSz="642938" eaLnBrk="1" hangingPunct="1">
              <a:spcBef>
                <a:spcPct val="20000"/>
              </a:spcBef>
              <a:buSzPct val="171000"/>
              <a:buFontTx/>
              <a:buChar char="•"/>
            </a:pPr>
            <a:r>
              <a:rPr lang="en-US" sz="1800">
                <a:latin typeface="Arial" charset="0"/>
                <a:ea typeface="Osaka" charset="0"/>
                <a:cs typeface="Arial" charset="0"/>
                <a:sym typeface="Arial" charset="0"/>
              </a:rPr>
              <a:t>The statewide collaborative network provides consistent and comprehensive professional development, technical assistance and product development/dissemination related to the use of technology/assistive technology.</a:t>
            </a:r>
            <a:endParaRPr lang="en-US" sz="1800">
              <a:latin typeface="Arial" charset="0"/>
              <a:ea typeface="Osaka" charset="0"/>
              <a:cs typeface="Osaka" charset="0"/>
              <a:sym typeface="Arial" charset="0"/>
            </a:endParaRPr>
          </a:p>
          <a:p>
            <a:pPr marL="625475" indent="-401638" defTabSz="642938" eaLnBrk="1" hangingPunct="1">
              <a:spcBef>
                <a:spcPct val="20000"/>
              </a:spcBef>
              <a:buSzPct val="171000"/>
              <a:buFontTx/>
              <a:buChar char="•"/>
            </a:pPr>
            <a:r>
              <a:rPr lang="en-US" sz="1800">
                <a:latin typeface="Arial" charset="0"/>
                <a:ea typeface="Osaka" charset="0"/>
                <a:cs typeface="Arial" charset="0"/>
                <a:sym typeface="Arial" charset="0"/>
              </a:rPr>
              <a:t>Build and sustain capacity to make data-driven decisions regarding the use of technology/assistive technology to maximize learning for all students.</a:t>
            </a:r>
            <a:endParaRPr lang="en-US" sz="1800">
              <a:latin typeface="Arial" charset="0"/>
              <a:ea typeface="Osaka" charset="0"/>
              <a:cs typeface="Osaka" charset="0"/>
              <a:sym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Scenario 1:  Solutions</a:t>
            </a:r>
          </a:p>
        </p:txBody>
      </p:sp>
      <p:sp>
        <p:nvSpPr>
          <p:cNvPr id="30723" name="Rectangle 3"/>
          <p:cNvSpPr>
            <a:spLocks noGrp="1" noChangeArrowheads="1"/>
          </p:cNvSpPr>
          <p:nvPr>
            <p:ph type="body" idx="1"/>
          </p:nvPr>
        </p:nvSpPr>
        <p:spPr/>
        <p:txBody>
          <a:bodyPr/>
          <a:lstStyle/>
          <a:p>
            <a:r>
              <a:rPr lang="en-US" sz="2400"/>
              <a:t>With the help of the occupational therapist, it was found that Collin can use a track ball to select letters on an onscreen keyboard.  This solution enables Collin to do many first grade writing tasks independently, however the only computer in the classroom is in the back or the room.  His team feels that a laptop computer would let him stay at his desk with the rest of the class when doing writing activities with the computer.  </a:t>
            </a:r>
          </a:p>
          <a:p>
            <a:r>
              <a:rPr lang="en-US" sz="2400" i="1"/>
              <a:t>Who will pay for this?</a:t>
            </a:r>
          </a:p>
        </p:txBody>
      </p:sp>
      <p:sp>
        <p:nvSpPr>
          <p:cNvPr id="30725" name="AutoShape 5">
            <a:hlinkClick r:id="" action="ppaction://hlinkshowjump?jump=nextslide" highlightClick="1"/>
          </p:cNvPr>
          <p:cNvSpPr>
            <a:spLocks noChangeArrowheads="1"/>
          </p:cNvSpPr>
          <p:nvPr/>
        </p:nvSpPr>
        <p:spPr bwMode="auto">
          <a:xfrm>
            <a:off x="6324600" y="5791200"/>
            <a:ext cx="1828800" cy="838200"/>
          </a:xfrm>
          <a:prstGeom prst="actionButtonForwardNex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26" name="Text Box 6"/>
          <p:cNvSpPr txBox="1">
            <a:spLocks noChangeArrowheads="1"/>
          </p:cNvSpPr>
          <p:nvPr/>
        </p:nvSpPr>
        <p:spPr bwMode="auto">
          <a:xfrm>
            <a:off x="457200" y="60960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Collin</a:t>
            </a:r>
            <a:endParaRPr lang="en-US"/>
          </a:p>
        </p:txBody>
      </p:sp>
      <p:pic>
        <p:nvPicPr>
          <p:cNvPr id="3072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Who will pay for this?</a:t>
            </a:r>
          </a:p>
        </p:txBody>
      </p:sp>
      <p:sp>
        <p:nvSpPr>
          <p:cNvPr id="7171" name="AutoShape 3">
            <a:hlinkClick r:id="rId3" action="ppaction://hlinksldjump" highlightClick="1"/>
          </p:cNvPr>
          <p:cNvSpPr>
            <a:spLocks noChangeArrowheads="1"/>
          </p:cNvSpPr>
          <p:nvPr/>
        </p:nvSpPr>
        <p:spPr bwMode="auto">
          <a:xfrm>
            <a:off x="1219200" y="1676400"/>
            <a:ext cx="3733800" cy="1143000"/>
          </a:xfrm>
          <a:prstGeom prst="actionButtonBlank">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a:p>
        </p:txBody>
      </p:sp>
      <p:sp>
        <p:nvSpPr>
          <p:cNvPr id="7174" name="AutoShape 6">
            <a:hlinkClick r:id="rId4" action="ppaction://hlinksldjump" highlightClick="1"/>
          </p:cNvPr>
          <p:cNvSpPr>
            <a:spLocks noChangeArrowheads="1"/>
          </p:cNvSpPr>
          <p:nvPr/>
        </p:nvSpPr>
        <p:spPr bwMode="auto">
          <a:xfrm>
            <a:off x="1295400" y="4648200"/>
            <a:ext cx="3733800" cy="1143000"/>
          </a:xfrm>
          <a:prstGeom prst="actionButtonBlank">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Parents</a:t>
            </a:r>
          </a:p>
        </p:txBody>
      </p:sp>
      <p:sp>
        <p:nvSpPr>
          <p:cNvPr id="7175" name="AutoShape 7">
            <a:hlinkClick r:id="rId5" action="ppaction://hlinksldjump" highlightClick="1"/>
          </p:cNvPr>
          <p:cNvSpPr>
            <a:spLocks noChangeArrowheads="1"/>
          </p:cNvSpPr>
          <p:nvPr/>
        </p:nvSpPr>
        <p:spPr bwMode="auto">
          <a:xfrm>
            <a:off x="1219200" y="3124200"/>
            <a:ext cx="3733800" cy="1143000"/>
          </a:xfrm>
          <a:prstGeom prst="actionButtonBlank">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The Local School District</a:t>
            </a:r>
          </a:p>
        </p:txBody>
      </p:sp>
      <p:sp>
        <p:nvSpPr>
          <p:cNvPr id="7177" name="Text Box 9"/>
          <p:cNvSpPr txBox="1">
            <a:spLocks noChangeArrowheads="1"/>
          </p:cNvSpPr>
          <p:nvPr/>
        </p:nvSpPr>
        <p:spPr bwMode="auto">
          <a:xfrm>
            <a:off x="1828800" y="1981200"/>
            <a:ext cx="2493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t>Personal Insurance</a:t>
            </a:r>
          </a:p>
        </p:txBody>
      </p:sp>
      <p:sp>
        <p:nvSpPr>
          <p:cNvPr id="7181" name="AutoShape 13">
            <a:hlinkClick r:id="rId6" action="ppaction://hlinksldjump"/>
          </p:cNvPr>
          <p:cNvSpPr>
            <a:spLocks noChangeArrowheads="1"/>
          </p:cNvSpPr>
          <p:nvPr/>
        </p:nvSpPr>
        <p:spPr bwMode="auto">
          <a:xfrm>
            <a:off x="6324600" y="5181600"/>
            <a:ext cx="2057400" cy="1066800"/>
          </a:xfrm>
          <a:prstGeom prst="rightArrow">
            <a:avLst>
              <a:gd name="adj1" fmla="val 50000"/>
              <a:gd name="adj2" fmla="val 48214"/>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Next Scenario</a:t>
            </a:r>
          </a:p>
        </p:txBody>
      </p:sp>
      <p:sp>
        <p:nvSpPr>
          <p:cNvPr id="7183" name="Text Box 15"/>
          <p:cNvSpPr txBox="1">
            <a:spLocks noChangeArrowheads="1"/>
          </p:cNvSpPr>
          <p:nvPr/>
        </p:nvSpPr>
        <p:spPr bwMode="auto">
          <a:xfrm>
            <a:off x="457200" y="60960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Collin</a:t>
            </a:r>
            <a:endParaRPr lang="en-US"/>
          </a:p>
        </p:txBody>
      </p:sp>
      <p:pic>
        <p:nvPicPr>
          <p:cNvPr id="7184" name="Picture 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r>
              <a:rPr lang="en-US"/>
              <a:t>Personal Insurance</a:t>
            </a:r>
          </a:p>
        </p:txBody>
      </p:sp>
      <p:sp>
        <p:nvSpPr>
          <p:cNvPr id="1027" name="Rectangle 3"/>
          <p:cNvSpPr>
            <a:spLocks noGrp="1" noChangeArrowheads="1"/>
          </p:cNvSpPr>
          <p:nvPr>
            <p:ph type="body" idx="1"/>
          </p:nvPr>
        </p:nvSpPr>
        <p:spPr/>
        <p:txBody>
          <a:bodyPr/>
          <a:lstStyle/>
          <a:p>
            <a:r>
              <a:rPr lang="en-US" sz="2800"/>
              <a:t>Although Collin</a:t>
            </a:r>
            <a:r>
              <a:rPr lang="ja-JP" altLang="en-US" sz="2800"/>
              <a:t>’</a:t>
            </a:r>
            <a:r>
              <a:rPr lang="en-US" sz="2800"/>
              <a:t>s condition is related to a medical problem, personal health insurance does not pay for assistive technology that is primarily an </a:t>
            </a:r>
            <a:r>
              <a:rPr lang="ja-JP" altLang="en-US" sz="2800"/>
              <a:t>“</a:t>
            </a:r>
            <a:r>
              <a:rPr lang="en-US" sz="2800"/>
              <a:t>educational need.</a:t>
            </a:r>
            <a:r>
              <a:rPr lang="ja-JP" altLang="en-US" sz="2800"/>
              <a:t>”</a:t>
            </a:r>
            <a:endParaRPr lang="en-US" sz="2800"/>
          </a:p>
        </p:txBody>
      </p:sp>
      <p:sp>
        <p:nvSpPr>
          <p:cNvPr id="1029" name="AutoShape 5">
            <a:hlinkClick r:id="rId3" action="ppaction://hlinksldjump"/>
          </p:cNvPr>
          <p:cNvSpPr>
            <a:spLocks noChangeArrowheads="1"/>
          </p:cNvSpPr>
          <p:nvPr/>
        </p:nvSpPr>
        <p:spPr bwMode="auto">
          <a:xfrm>
            <a:off x="6934200" y="5334000"/>
            <a:ext cx="1600200" cy="1066800"/>
          </a:xfrm>
          <a:prstGeom prst="leftArrow">
            <a:avLst>
              <a:gd name="adj1" fmla="val 50000"/>
              <a:gd name="adj2" fmla="val 3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Back</a:t>
            </a:r>
          </a:p>
        </p:txBody>
      </p:sp>
      <p:sp>
        <p:nvSpPr>
          <p:cNvPr id="1031" name="Text Box 7"/>
          <p:cNvSpPr txBox="1">
            <a:spLocks noChangeArrowheads="1"/>
          </p:cNvSpPr>
          <p:nvPr/>
        </p:nvSpPr>
        <p:spPr bwMode="auto">
          <a:xfrm>
            <a:off x="457200" y="60960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Collin</a:t>
            </a:r>
            <a:endParaRPr lang="en-US"/>
          </a:p>
        </p:txBody>
      </p:sp>
      <p:pic>
        <p:nvPicPr>
          <p:cNvPr id="1032"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The Local School District</a:t>
            </a:r>
          </a:p>
        </p:txBody>
      </p:sp>
      <p:sp>
        <p:nvSpPr>
          <p:cNvPr id="8195" name="Rectangle 3"/>
          <p:cNvSpPr>
            <a:spLocks noGrp="1" noChangeArrowheads="1"/>
          </p:cNvSpPr>
          <p:nvPr>
            <p:ph type="body" idx="1"/>
          </p:nvPr>
        </p:nvSpPr>
        <p:spPr>
          <a:xfrm>
            <a:off x="685800" y="1752600"/>
            <a:ext cx="7772400" cy="4114800"/>
          </a:xfrm>
        </p:spPr>
        <p:txBody>
          <a:bodyPr/>
          <a:lstStyle/>
          <a:p>
            <a:r>
              <a:rPr lang="en-US" sz="2800"/>
              <a:t>Collin</a:t>
            </a:r>
            <a:r>
              <a:rPr lang="ja-JP" altLang="en-US" sz="2800"/>
              <a:t>’</a:t>
            </a:r>
            <a:r>
              <a:rPr lang="en-US" sz="2800"/>
              <a:t>s need for assistive technology is related to an educational task, that is, writing. Since he is being served on an IEP, the school district is responsible to obtain the laptop computer based on the recommendations of the IEP team.</a:t>
            </a:r>
          </a:p>
          <a:p>
            <a:r>
              <a:rPr lang="en-US" sz="2800"/>
              <a:t>The school district may consider contacting  local service groups to help pay for this.  </a:t>
            </a:r>
          </a:p>
        </p:txBody>
      </p:sp>
      <p:sp>
        <p:nvSpPr>
          <p:cNvPr id="8197" name="AutoShape 5">
            <a:hlinkClick r:id="rId3" action="ppaction://hlinksldjump"/>
          </p:cNvPr>
          <p:cNvSpPr>
            <a:spLocks noChangeArrowheads="1"/>
          </p:cNvSpPr>
          <p:nvPr/>
        </p:nvSpPr>
        <p:spPr bwMode="auto">
          <a:xfrm>
            <a:off x="6934200" y="5334000"/>
            <a:ext cx="1600200" cy="1066800"/>
          </a:xfrm>
          <a:prstGeom prst="leftArrow">
            <a:avLst>
              <a:gd name="adj1" fmla="val 50000"/>
              <a:gd name="adj2" fmla="val 3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Back</a:t>
            </a:r>
          </a:p>
        </p:txBody>
      </p:sp>
      <p:sp>
        <p:nvSpPr>
          <p:cNvPr id="8198" name="Text Box 6"/>
          <p:cNvSpPr txBox="1">
            <a:spLocks noChangeArrowheads="1"/>
          </p:cNvSpPr>
          <p:nvPr/>
        </p:nvSpPr>
        <p:spPr bwMode="auto">
          <a:xfrm>
            <a:off x="457200" y="60960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Collin</a:t>
            </a:r>
            <a:endParaRPr lang="en-US"/>
          </a:p>
        </p:txBody>
      </p:sp>
      <p:pic>
        <p:nvPicPr>
          <p:cNvPr id="8199"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The Parents</a:t>
            </a:r>
          </a:p>
        </p:txBody>
      </p:sp>
      <p:sp>
        <p:nvSpPr>
          <p:cNvPr id="9219" name="Rectangle 3"/>
          <p:cNvSpPr>
            <a:spLocks noGrp="1" noChangeArrowheads="1"/>
          </p:cNvSpPr>
          <p:nvPr>
            <p:ph type="body" idx="1"/>
          </p:nvPr>
        </p:nvSpPr>
        <p:spPr/>
        <p:txBody>
          <a:bodyPr/>
          <a:lstStyle/>
          <a:p>
            <a:r>
              <a:rPr lang="en-US" sz="2800"/>
              <a:t>IDEA states that Collin is entitled to a </a:t>
            </a:r>
            <a:r>
              <a:rPr lang="ja-JP" altLang="en-US" sz="2800"/>
              <a:t>“</a:t>
            </a:r>
            <a:r>
              <a:rPr lang="en-US" sz="2800"/>
              <a:t>free and appropriate public education,</a:t>
            </a:r>
            <a:r>
              <a:rPr lang="ja-JP" altLang="en-US" sz="2800"/>
              <a:t>”</a:t>
            </a:r>
            <a:r>
              <a:rPr lang="en-US" sz="2800"/>
              <a:t> including necessary assistive technology, at no cost to the parents.</a:t>
            </a:r>
          </a:p>
        </p:txBody>
      </p:sp>
      <p:sp>
        <p:nvSpPr>
          <p:cNvPr id="9221" name="AutoShape 5">
            <a:hlinkClick r:id="rId3" action="ppaction://hlinksldjump"/>
          </p:cNvPr>
          <p:cNvSpPr>
            <a:spLocks noChangeArrowheads="1"/>
          </p:cNvSpPr>
          <p:nvPr/>
        </p:nvSpPr>
        <p:spPr bwMode="auto">
          <a:xfrm>
            <a:off x="6934200" y="5334000"/>
            <a:ext cx="1600200" cy="1066800"/>
          </a:xfrm>
          <a:prstGeom prst="leftArrow">
            <a:avLst>
              <a:gd name="adj1" fmla="val 50000"/>
              <a:gd name="adj2" fmla="val 37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a:t>Back</a:t>
            </a:r>
          </a:p>
        </p:txBody>
      </p:sp>
      <p:sp>
        <p:nvSpPr>
          <p:cNvPr id="9222" name="Text Box 6"/>
          <p:cNvSpPr txBox="1">
            <a:spLocks noChangeArrowheads="1"/>
          </p:cNvSpPr>
          <p:nvPr/>
        </p:nvSpPr>
        <p:spPr bwMode="auto">
          <a:xfrm>
            <a:off x="457200" y="60960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Collin</a:t>
            </a:r>
            <a:endParaRPr lang="en-US"/>
          </a:p>
        </p:txBody>
      </p:sp>
      <p:pic>
        <p:nvPicPr>
          <p:cNvPr id="9223"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Scenario 2 </a:t>
            </a:r>
          </a:p>
        </p:txBody>
      </p:sp>
      <p:sp>
        <p:nvSpPr>
          <p:cNvPr id="10243" name="Rectangle 3"/>
          <p:cNvSpPr>
            <a:spLocks noGrp="1" noChangeArrowheads="1"/>
          </p:cNvSpPr>
          <p:nvPr>
            <p:ph type="body" idx="1"/>
          </p:nvPr>
        </p:nvSpPr>
        <p:spPr/>
        <p:txBody>
          <a:bodyPr/>
          <a:lstStyle/>
          <a:p>
            <a:r>
              <a:rPr lang="en-US" sz="2400"/>
              <a:t>Sandy has a severe hearing loss and wears bilateral hearing aids that the parents purchased.  Because her school has sound field amplification in all 1st, 2nd and 3rd grade classrooms, she has done well academically.  Now in 4th grade, she is going to different classrooms and finds it difficult to hear homework assignments, follow classroom discussions, and take notes during classroom lectures.  </a:t>
            </a:r>
          </a:p>
        </p:txBody>
      </p:sp>
      <p:sp>
        <p:nvSpPr>
          <p:cNvPr id="10244" name="Text Box 4"/>
          <p:cNvSpPr txBox="1">
            <a:spLocks noChangeArrowheads="1"/>
          </p:cNvSpPr>
          <p:nvPr/>
        </p:nvSpPr>
        <p:spPr bwMode="auto">
          <a:xfrm>
            <a:off x="457200" y="61722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a:t>Sandy</a:t>
            </a:r>
            <a:endParaRPr lang="en-US"/>
          </a:p>
        </p:txBody>
      </p:sp>
      <p:sp>
        <p:nvSpPr>
          <p:cNvPr id="10245" name="AutoShape 5">
            <a:hlinkClick r:id="" action="ppaction://hlinkshowjump?jump=nextslide" highlightClick="1"/>
          </p:cNvPr>
          <p:cNvSpPr>
            <a:spLocks noChangeArrowheads="1"/>
          </p:cNvSpPr>
          <p:nvPr/>
        </p:nvSpPr>
        <p:spPr bwMode="auto">
          <a:xfrm>
            <a:off x="6324600" y="5791200"/>
            <a:ext cx="1828800" cy="838200"/>
          </a:xfrm>
          <a:prstGeom prst="actionButtonForwardNex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1024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04800"/>
            <a:ext cx="8032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Osaka"/>
        <a:cs typeface="Osaka"/>
      </a:majorFont>
      <a:minorFont>
        <a:latin typeface="Arial"/>
        <a:ea typeface="Osaka"/>
        <a:cs typeface="Osak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charset="0"/>
            <a:ea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2004:Templates:Presentations:Designs:Blank Presentation</Template>
  <TotalTime>242</TotalTime>
  <Words>1861</Words>
  <Application>Microsoft Macintosh PowerPoint</Application>
  <PresentationFormat>On-screen Show (4:3)</PresentationFormat>
  <Paragraphs>186</Paragraphs>
  <Slides>35</Slides>
  <Notes>35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Times</vt:lpstr>
      <vt:lpstr>Arial</vt:lpstr>
      <vt:lpstr>Osaka</vt:lpstr>
      <vt:lpstr>Arial Black</vt:lpstr>
      <vt:lpstr>ＭＳ Ｐゴシック</vt:lpstr>
      <vt:lpstr>Futura</vt:lpstr>
      <vt:lpstr>Synchro LET</vt:lpstr>
      <vt:lpstr>Blank Presentation</vt:lpstr>
      <vt:lpstr>ASSISTIVE  TECHNOLOGY FUNDING</vt:lpstr>
      <vt:lpstr>Activity Directions</vt:lpstr>
      <vt:lpstr>Scenario 1 </vt:lpstr>
      <vt:lpstr>Scenario 1:  Solutions</vt:lpstr>
      <vt:lpstr>Who will pay for this?</vt:lpstr>
      <vt:lpstr>Personal Insurance</vt:lpstr>
      <vt:lpstr>The Local School District</vt:lpstr>
      <vt:lpstr>The Parents</vt:lpstr>
      <vt:lpstr>Scenario 2 </vt:lpstr>
      <vt:lpstr>Scenario 2:  Solutions</vt:lpstr>
      <vt:lpstr>Who will pay for this?</vt:lpstr>
      <vt:lpstr>Parents</vt:lpstr>
      <vt:lpstr>Bureau for Children with  Medical Handicaps (BCMH)</vt:lpstr>
      <vt:lpstr>The School District</vt:lpstr>
      <vt:lpstr>Scenario 3 </vt:lpstr>
      <vt:lpstr>Scenario 3:  Solutions</vt:lpstr>
      <vt:lpstr>Who will pay for this?</vt:lpstr>
      <vt:lpstr>The School District</vt:lpstr>
      <vt:lpstr>Personal Health Insurance</vt:lpstr>
      <vt:lpstr>Parents</vt:lpstr>
      <vt:lpstr>Scenario 4 </vt:lpstr>
      <vt:lpstr>Scenario 4:  Solutions</vt:lpstr>
      <vt:lpstr>Who will pay for this?</vt:lpstr>
      <vt:lpstr>Parents</vt:lpstr>
      <vt:lpstr>Medicaid</vt:lpstr>
      <vt:lpstr>Personal Health Insurance</vt:lpstr>
      <vt:lpstr>Scenario 5 </vt:lpstr>
      <vt:lpstr>Scenario 5: Solutions</vt:lpstr>
      <vt:lpstr>Who will pay for this?</vt:lpstr>
      <vt:lpstr>The School District</vt:lpstr>
      <vt:lpstr>Employing Company</vt:lpstr>
      <vt:lpstr>Rehabilitation Service Commission (RSC)</vt:lpstr>
      <vt:lpstr>Funding for Assistive Technology is always available!</vt:lpstr>
      <vt:lpstr>The End  AT Funding:  Who will pay for this? OCALI/Ohio AT Network, 2007</vt:lpstr>
      <vt:lpstr>Ohio AT Network</vt:lpstr>
    </vt:vector>
  </TitlesOfParts>
  <Company>WCOSERRC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Will Pay for This?</dc:title>
  <dc:creator>Kathy Staugler</dc:creator>
  <cp:lastModifiedBy>System Administrator</cp:lastModifiedBy>
  <cp:revision>13</cp:revision>
  <dcterms:created xsi:type="dcterms:W3CDTF">2003-10-22T00:52:11Z</dcterms:created>
  <dcterms:modified xsi:type="dcterms:W3CDTF">2013-12-19T16:28:11Z</dcterms:modified>
</cp:coreProperties>
</file>